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29AFD3-A716-4F89-959C-D87241389EF2}" v="3908" dt="2021-04-25T18:30:17.410"/>
    <p1510:client id="{DFF902B7-AAE5-ECD7-98BF-353850B1747D}" v="91" dt="2021-04-29T18:49:13.5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175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450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038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738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3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303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180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479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083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553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490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AA868-8872-43E4-8C98-D34DABD1FD38}" type="datetimeFigureOut">
              <a:rPr lang="pl-PL" smtClean="0"/>
              <a:t>29.04.2021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663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5" descr="Obraz zawierający tekst, książka, kanion, kilka&#10;&#10;Opis wygenerowany automatycznie">
            <a:extLst>
              <a:ext uri="{FF2B5EF4-FFF2-40B4-BE49-F238E27FC236}">
                <a16:creationId xmlns:a16="http://schemas.microsoft.com/office/drawing/2014/main" id="{BD6AF9D2-E7D5-4331-AF70-84B240DFDC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l="9362" r="859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65200" y="965200"/>
            <a:ext cx="10261600" cy="3564869"/>
          </a:xfrm>
        </p:spPr>
        <p:txBody>
          <a:bodyPr>
            <a:normAutofit/>
          </a:bodyPr>
          <a:lstStyle/>
          <a:p>
            <a:pPr algn="l"/>
            <a:r>
              <a:rPr lang="pl-PL" sz="11500">
                <a:ln w="22225">
                  <a:solidFill>
                    <a:schemeClr val="tx1"/>
                  </a:solidFill>
                  <a:miter lim="800000"/>
                </a:ln>
                <a:noFill/>
                <a:cs typeface="Calibri Light"/>
              </a:rPr>
              <a:t>Konstytucja 3 Maja</a:t>
            </a:r>
            <a:endParaRPr lang="pl-PL" sz="11500">
              <a:ln w="22225">
                <a:solidFill>
                  <a:schemeClr val="tx1"/>
                </a:solidFill>
                <a:miter lim="800000"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6503171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A81E7530-396C-45F0-92F4-A885648D1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az 2" descr="Obraz zawierający kubek, kawa, wewnątrz, pióro&#10;&#10;Opis wygenerowany automatycznie">
            <a:extLst>
              <a:ext uri="{FF2B5EF4-FFF2-40B4-BE49-F238E27FC236}">
                <a16:creationId xmlns:a16="http://schemas.microsoft.com/office/drawing/2014/main" id="{C3A63851-C23D-4006-8982-DC86658CDA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340" r="1" b="1"/>
          <a:stretch/>
        </p:blipFill>
        <p:spPr>
          <a:xfrm>
            <a:off x="603671" y="-1"/>
            <a:ext cx="11588329" cy="6857999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7316481C-0A49-4796-812B-0D64F063B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419898" cy="685800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F0E183E1-C1A0-4538-848B-9D84C82D7D29}"/>
              </a:ext>
            </a:extLst>
          </p:cNvPr>
          <p:cNvSpPr txBox="1"/>
          <p:nvPr/>
        </p:nvSpPr>
        <p:spPr>
          <a:xfrm>
            <a:off x="1166649" y="721805"/>
            <a:ext cx="3874686" cy="214752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Obchody</a:t>
            </a:r>
            <a:r>
              <a:rPr lang="en-US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Święta</a:t>
            </a:r>
            <a:r>
              <a:rPr lang="en-US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Konstytucji</a:t>
            </a:r>
            <a:r>
              <a:rPr lang="en-US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3 Maja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1DE8B58-F373-409E-A253-4380A6609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1188720" y="73152"/>
            <a:chExt cx="1178966" cy="232963"/>
          </a:xfrm>
        </p:grpSpPr>
        <p:sp>
          <p:nvSpPr>
            <p:cNvPr id="48" name="Rectangle 64">
              <a:extLst>
                <a:ext uri="{FF2B5EF4-FFF2-40B4-BE49-F238E27FC236}">
                  <a16:creationId xmlns:a16="http://schemas.microsoft.com/office/drawing/2014/main" id="{F5ACE265-D22D-48CC-99DE-EB81AE922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6">
              <a:extLst>
                <a:ext uri="{FF2B5EF4-FFF2-40B4-BE49-F238E27FC236}">
                  <a16:creationId xmlns:a16="http://schemas.microsoft.com/office/drawing/2014/main" id="{6FE80EEA-F4ED-4436-8861-0BEAAEFE76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64">
              <a:extLst>
                <a:ext uri="{FF2B5EF4-FFF2-40B4-BE49-F238E27FC236}">
                  <a16:creationId xmlns:a16="http://schemas.microsoft.com/office/drawing/2014/main" id="{C3642BC8-86E8-47D0-8846-3E4D49E4B4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6">
              <a:extLst>
                <a:ext uri="{FF2B5EF4-FFF2-40B4-BE49-F238E27FC236}">
                  <a16:creationId xmlns:a16="http://schemas.microsoft.com/office/drawing/2014/main" id="{82D35214-3634-4180-BF0E-45B614516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15BE89E6-3D1C-42B5-A950-E72889F8BB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473771CC-5097-4E08-9606-24B0BC9A0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4">
              <a:extLst>
                <a:ext uri="{FF2B5EF4-FFF2-40B4-BE49-F238E27FC236}">
                  <a16:creationId xmlns:a16="http://schemas.microsoft.com/office/drawing/2014/main" id="{BE872634-00DA-47BD-880D-5C05FFADC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4F151F5C-DE9B-460E-BC51-471F4A8A5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34557B8A-4D2F-4D0D-B746-59EA8531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C764CD8E-E409-4E9B-8E87-746DDE36D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8E27A01D-2F01-4286-9453-3FBF6E84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460487A5-12EB-422E-9588-8FF06FAF73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7D522D20-C9F7-4B34-9066-4B43ADAAB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6">
              <a:extLst>
                <a:ext uri="{FF2B5EF4-FFF2-40B4-BE49-F238E27FC236}">
                  <a16:creationId xmlns:a16="http://schemas.microsoft.com/office/drawing/2014/main" id="{97B04F2C-295B-447A-8941-0AD4F5551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17D7FF91-B366-4534-B9B4-5710926EE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B5B8116C-ADD9-4826-9C37-270377E8F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22D01D96-8DB8-40BF-83AC-4CA49EC263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44B584CD-5E60-4B15-847C-B30D15DA1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4">
              <a:extLst>
                <a:ext uri="{FF2B5EF4-FFF2-40B4-BE49-F238E27FC236}">
                  <a16:creationId xmlns:a16="http://schemas.microsoft.com/office/drawing/2014/main" id="{CF2BB7DC-B968-4F0B-9748-BF0E6E297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CF12C159-3F09-4861-9450-ECD5DB310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9" name="Rectangle 68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B9929F4-29E7-4A4E-A4E2-D3BA86F8CC66}"/>
              </a:ext>
            </a:extLst>
          </p:cNvPr>
          <p:cNvSpPr txBox="1"/>
          <p:nvPr/>
        </p:nvSpPr>
        <p:spPr>
          <a:xfrm>
            <a:off x="1166649" y="3379979"/>
            <a:ext cx="3874685" cy="318635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Obchody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Konstytucji</a:t>
            </a:r>
            <a:r>
              <a:rPr lang="en-US" sz="2400" dirty="0">
                <a:solidFill>
                  <a:schemeClr val="bg1"/>
                </a:solidFill>
              </a:rPr>
              <a:t> 3 Maja </a:t>
            </a:r>
            <a:r>
              <a:rPr lang="en-US" sz="2400" dirty="0" err="1">
                <a:solidFill>
                  <a:schemeClr val="bg1"/>
                </a:solidFill>
              </a:rPr>
              <a:t>były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zakazane</a:t>
            </a:r>
            <a:r>
              <a:rPr lang="en-US" sz="2400" dirty="0">
                <a:solidFill>
                  <a:schemeClr val="bg1"/>
                </a:solidFill>
              </a:rPr>
              <a:t> pod </a:t>
            </a:r>
            <a:r>
              <a:rPr lang="en-US" sz="2400" dirty="0" err="1">
                <a:solidFill>
                  <a:schemeClr val="bg1"/>
                </a:solidFill>
              </a:rPr>
              <a:t>zaborami</a:t>
            </a:r>
            <a:r>
              <a:rPr lang="en-US" sz="2400" dirty="0">
                <a:solidFill>
                  <a:schemeClr val="bg1"/>
                </a:solidFill>
              </a:rPr>
              <a:t>, w </a:t>
            </a:r>
            <a:r>
              <a:rPr lang="en-US" sz="2400" dirty="0" err="1">
                <a:solidFill>
                  <a:schemeClr val="bg1"/>
                </a:solidFill>
              </a:rPr>
              <a:t>czasie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okupacji</a:t>
            </a:r>
            <a:r>
              <a:rPr lang="en-US" sz="2400" dirty="0">
                <a:solidFill>
                  <a:schemeClr val="bg1"/>
                </a:solidFill>
              </a:rPr>
              <a:t> </a:t>
            </a:r>
            <a:r>
              <a:rPr lang="en-US" sz="2400" dirty="0" err="1">
                <a:solidFill>
                  <a:schemeClr val="bg1"/>
                </a:solidFill>
              </a:rPr>
              <a:t>hitlerowskiej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sowieckiej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podczas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drugiej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wojny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światowej</a:t>
            </a:r>
            <a:r>
              <a:rPr lang="en-US" sz="2400" dirty="0">
                <a:solidFill>
                  <a:schemeClr val="bg1"/>
                </a:solidFill>
              </a:rPr>
              <a:t> </a:t>
            </a:r>
            <a:r>
              <a:rPr lang="en-US" sz="2400" dirty="0" err="1">
                <a:solidFill>
                  <a:schemeClr val="bg1"/>
                </a:solidFill>
              </a:rPr>
              <a:t>oraz</a:t>
            </a:r>
            <a:r>
              <a:rPr lang="en-US" sz="2400" dirty="0">
                <a:solidFill>
                  <a:schemeClr val="bg1"/>
                </a:solidFill>
              </a:rPr>
              <a:t> w </a:t>
            </a:r>
            <a:r>
              <a:rPr lang="en-US" sz="2400" dirty="0" err="1">
                <a:solidFill>
                  <a:schemeClr val="bg1"/>
                </a:solidFill>
              </a:rPr>
              <a:t>czasach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komunizmu</a:t>
            </a:r>
            <a:r>
              <a:rPr lang="en-US" sz="2400" dirty="0">
                <a:solidFill>
                  <a:schemeClr val="bg1"/>
                </a:solidFill>
              </a:rPr>
              <a:t>. </a:t>
            </a:r>
            <a:endParaRPr lang="en-US" sz="2400" dirty="0">
              <a:solidFill>
                <a:schemeClr val="bg1"/>
              </a:solidFill>
              <a:cs typeface="Calibri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25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1E7530-396C-45F0-92F4-A885648D1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 descr="Obraz zawierający kubek, kawa, wewnątrz, pióro&#10;&#10;Opis wygenerowany automatycznie">
            <a:extLst>
              <a:ext uri="{FF2B5EF4-FFF2-40B4-BE49-F238E27FC236}">
                <a16:creationId xmlns:a16="http://schemas.microsoft.com/office/drawing/2014/main" id="{CAACFB54-AF4B-41ED-8E0A-6F2952BFFB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340" r="1" b="1"/>
          <a:stretch/>
        </p:blipFill>
        <p:spPr>
          <a:xfrm>
            <a:off x="603671" y="-1"/>
            <a:ext cx="11588329" cy="685799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316481C-0A49-4796-812B-0D64F063B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419898" cy="685800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156241E-F60F-4C44-BACA-C0EE8983576C}"/>
              </a:ext>
            </a:extLst>
          </p:cNvPr>
          <p:cNvSpPr txBox="1"/>
          <p:nvPr/>
        </p:nvSpPr>
        <p:spPr>
          <a:xfrm>
            <a:off x="1166649" y="721805"/>
            <a:ext cx="3874686" cy="214752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Obchody</a:t>
            </a:r>
            <a:r>
              <a:rPr lang="en-US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Święta</a:t>
            </a:r>
            <a:r>
              <a:rPr lang="en-US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Konstytucji</a:t>
            </a:r>
            <a:r>
              <a:rPr lang="en-US" sz="4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3 Maja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1DE8B58-F373-409E-A253-4380A6609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1188720" y="73152"/>
            <a:chExt cx="1178966" cy="232963"/>
          </a:xfrm>
        </p:grpSpPr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F5ACE265-D22D-48CC-99DE-EB81AE922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6FE80EEA-F4ED-4436-8861-0BEAAEFE76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3642BC8-86E8-47D0-8846-3E4D49E4B4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2D35214-3634-4180-BF0E-45B614516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15BE89E6-3D1C-42B5-A950-E72889F8BB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473771CC-5097-4E08-9606-24B0BC9A0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BE872634-00DA-47BD-880D-5C05FFADC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4F151F5C-DE9B-460E-BC51-471F4A8A5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4">
              <a:extLst>
                <a:ext uri="{FF2B5EF4-FFF2-40B4-BE49-F238E27FC236}">
                  <a16:creationId xmlns:a16="http://schemas.microsoft.com/office/drawing/2014/main" id="{34557B8A-4D2F-4D0D-B746-59EA8531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6">
              <a:extLst>
                <a:ext uri="{FF2B5EF4-FFF2-40B4-BE49-F238E27FC236}">
                  <a16:creationId xmlns:a16="http://schemas.microsoft.com/office/drawing/2014/main" id="{C764CD8E-E409-4E9B-8E87-746DDE36D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8E27A01D-2F01-4286-9453-3FBF6E84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460487A5-12EB-422E-9588-8FF06FAF73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4">
              <a:extLst>
                <a:ext uri="{FF2B5EF4-FFF2-40B4-BE49-F238E27FC236}">
                  <a16:creationId xmlns:a16="http://schemas.microsoft.com/office/drawing/2014/main" id="{7D522D20-C9F7-4B34-9066-4B43ADAAB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97B04F2C-295B-447A-8941-0AD4F5551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17D7FF91-B366-4534-B9B4-5710926EE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B5B8116C-ADD9-4826-9C37-270377E8F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4">
              <a:extLst>
                <a:ext uri="{FF2B5EF4-FFF2-40B4-BE49-F238E27FC236}">
                  <a16:creationId xmlns:a16="http://schemas.microsoft.com/office/drawing/2014/main" id="{22D01D96-8DB8-40BF-83AC-4CA49EC263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44B584CD-5E60-4B15-847C-B30D15DA1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CF2BB7DC-B968-4F0B-9748-BF0E6E297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F12C159-3F09-4861-9450-ECD5DB310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7C70B25-7E56-4BA6-88B5-8E6852431AEC}"/>
              </a:ext>
            </a:extLst>
          </p:cNvPr>
          <p:cNvSpPr txBox="1"/>
          <p:nvPr/>
        </p:nvSpPr>
        <p:spPr>
          <a:xfrm>
            <a:off x="1166649" y="3379979"/>
            <a:ext cx="3874685" cy="318635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  <a:cs typeface="Calibri"/>
              </a:rPr>
              <a:t>Święto</a:t>
            </a:r>
            <a:r>
              <a:rPr lang="en-US" sz="2400" dirty="0">
                <a:solidFill>
                  <a:schemeClr val="bg1"/>
                </a:solidFill>
                <a:cs typeface="Calibri"/>
              </a:rPr>
              <a:t> </a:t>
            </a:r>
            <a:r>
              <a:rPr lang="en-US" sz="2400" dirty="0" err="1">
                <a:solidFill>
                  <a:schemeClr val="bg1"/>
                </a:solidFill>
                <a:cs typeface="Calibri"/>
              </a:rPr>
              <a:t>Konstytucji</a:t>
            </a:r>
            <a:r>
              <a:rPr lang="en-US" sz="2400" dirty="0">
                <a:solidFill>
                  <a:schemeClr val="bg1"/>
                </a:solidFill>
                <a:cs typeface="Calibri"/>
              </a:rPr>
              <a:t> 3 Maja </a:t>
            </a:r>
            <a:r>
              <a:rPr lang="en-US" sz="2400" dirty="0" err="1">
                <a:solidFill>
                  <a:schemeClr val="bg1"/>
                </a:solidFill>
                <a:cs typeface="Calibri"/>
              </a:rPr>
              <a:t>było</a:t>
            </a:r>
            <a:r>
              <a:rPr lang="en-US" sz="2400" dirty="0">
                <a:solidFill>
                  <a:schemeClr val="bg1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chemeClr val="bg1"/>
                </a:solidFill>
                <a:cs typeface="Calibri"/>
              </a:rPr>
              <a:t>obchodzone</a:t>
            </a:r>
            <a:r>
              <a:rPr lang="en-US" sz="2400" dirty="0">
                <a:solidFill>
                  <a:schemeClr val="bg1"/>
                </a:solidFill>
                <a:cs typeface="Calibri"/>
              </a:rPr>
              <a:t> w II </a:t>
            </a:r>
            <a:r>
              <a:rPr lang="en-US" sz="2400" dirty="0" err="1">
                <a:solidFill>
                  <a:schemeClr val="bg1"/>
                </a:solidFill>
                <a:cs typeface="Calibri"/>
              </a:rPr>
              <a:t>Rzeczypospolitej</a:t>
            </a:r>
            <a:r>
              <a:rPr lang="en-US" sz="2400" dirty="0">
                <a:solidFill>
                  <a:schemeClr val="bg1"/>
                </a:solidFill>
                <a:cs typeface="Calibri"/>
              </a:rPr>
              <a:t> </a:t>
            </a:r>
            <a:r>
              <a:rPr lang="en-US" sz="2400" dirty="0" err="1">
                <a:solidFill>
                  <a:schemeClr val="bg1"/>
                </a:solidFill>
                <a:cs typeface="Calibri"/>
              </a:rPr>
              <a:t>i</a:t>
            </a:r>
            <a:r>
              <a:rPr lang="en-US" sz="2400" dirty="0">
                <a:solidFill>
                  <a:schemeClr val="bg1"/>
                </a:solidFill>
                <a:cs typeface="Calibri"/>
              </a:rPr>
              <a:t> od 1990 </a:t>
            </a:r>
            <a:r>
              <a:rPr lang="en-US" sz="2400" dirty="0" err="1">
                <a:solidFill>
                  <a:schemeClr val="bg1"/>
                </a:solidFill>
                <a:cs typeface="Calibri"/>
              </a:rPr>
              <a:t>roku</a:t>
            </a:r>
            <a:r>
              <a:rPr lang="en-US" sz="2400" dirty="0">
                <a:solidFill>
                  <a:schemeClr val="bg1"/>
                </a:solidFill>
                <a:cs typeface="Calibri"/>
              </a:rPr>
              <a:t> w III </a:t>
            </a:r>
            <a:r>
              <a:rPr lang="en-US" sz="2400" dirty="0" err="1">
                <a:solidFill>
                  <a:schemeClr val="bg1"/>
                </a:solidFill>
                <a:cs typeface="Calibri"/>
              </a:rPr>
              <a:t>Rzeczypospolitej</a:t>
            </a:r>
            <a:r>
              <a:rPr lang="en-US" sz="2400" dirty="0">
                <a:solidFill>
                  <a:schemeClr val="bg1"/>
                </a:solidFill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985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 descr="Obraz zawierający drzewo, osoba, zewnętrzne, taniec&#10;&#10;Opis wygenerowany automatycznie">
            <a:extLst>
              <a:ext uri="{FF2B5EF4-FFF2-40B4-BE49-F238E27FC236}">
                <a16:creationId xmlns:a16="http://schemas.microsoft.com/office/drawing/2014/main" id="{ECF251B9-8BD4-4016-B216-3A34418355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24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E8D2E83-FB3A-40E7-A9E5-7AB389D61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23809"/>
            <a:ext cx="11016943" cy="2262375"/>
          </a:xfrm>
          <a:custGeom>
            <a:avLst/>
            <a:gdLst>
              <a:gd name="connsiteX0" fmla="*/ 0 w 11016943"/>
              <a:gd name="connsiteY0" fmla="*/ 0 h 2262375"/>
              <a:gd name="connsiteX1" fmla="*/ 9969166 w 11016943"/>
              <a:gd name="connsiteY1" fmla="*/ 0 h 2262375"/>
              <a:gd name="connsiteX2" fmla="*/ 11016943 w 11016943"/>
              <a:gd name="connsiteY2" fmla="*/ 2262375 h 2262375"/>
              <a:gd name="connsiteX3" fmla="*/ 4942050 w 11016943"/>
              <a:gd name="connsiteY3" fmla="*/ 2262375 h 2262375"/>
              <a:gd name="connsiteX4" fmla="*/ 4582160 w 11016943"/>
              <a:gd name="connsiteY4" fmla="*/ 2262375 h 2262375"/>
              <a:gd name="connsiteX5" fmla="*/ 0 w 11016943"/>
              <a:gd name="connsiteY5" fmla="*/ 2262375 h 22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943" h="2262375">
                <a:moveTo>
                  <a:pt x="0" y="0"/>
                </a:moveTo>
                <a:lnTo>
                  <a:pt x="9969166" y="0"/>
                </a:lnTo>
                <a:lnTo>
                  <a:pt x="11016943" y="2262375"/>
                </a:lnTo>
                <a:lnTo>
                  <a:pt x="4942050" y="2262375"/>
                </a:lnTo>
                <a:lnTo>
                  <a:pt x="4582160" y="2262375"/>
                </a:lnTo>
                <a:lnTo>
                  <a:pt x="0" y="226237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3A8A65B-16F8-4044-BD65-57C33CD36BEA}"/>
              </a:ext>
            </a:extLst>
          </p:cNvPr>
          <p:cNvSpPr txBox="1"/>
          <p:nvPr/>
        </p:nvSpPr>
        <p:spPr>
          <a:xfrm>
            <a:off x="618063" y="4856921"/>
            <a:ext cx="9565028" cy="124924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Obchodzimy Święto Konstytucji III Maja, gdyż dzięki niej weszła w życie ustawa regulująca ustrój prawny w naszym kraju.</a:t>
            </a:r>
          </a:p>
        </p:txBody>
      </p:sp>
    </p:spTree>
    <p:extLst>
      <p:ext uri="{BB962C8B-B14F-4D97-AF65-F5344CB8AC3E}">
        <p14:creationId xmlns:p14="http://schemas.microsoft.com/office/powerpoint/2010/main" val="41297094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1D4FC85A-18D3-4374-BB82-60625F650C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4" t="9091" r="40179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DBD4140-ECE5-47EE-BD17-9172225B2A4A}"/>
              </a:ext>
            </a:extLst>
          </p:cNvPr>
          <p:cNvSpPr txBox="1"/>
          <p:nvPr/>
        </p:nvSpPr>
        <p:spPr>
          <a:xfrm>
            <a:off x="371094" y="2718054"/>
            <a:ext cx="3438906" cy="320725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W 2021 </a:t>
            </a:r>
            <a:r>
              <a:rPr lang="en-US" sz="1700" dirty="0" err="1"/>
              <a:t>roku</a:t>
            </a:r>
            <a:r>
              <a:rPr lang="en-US" sz="1700" dirty="0"/>
              <a:t> </a:t>
            </a:r>
            <a:r>
              <a:rPr lang="en-US" sz="1700" dirty="0" err="1"/>
              <a:t>będziemy</a:t>
            </a:r>
            <a:r>
              <a:rPr lang="en-US" sz="1700" dirty="0"/>
              <a:t> </a:t>
            </a:r>
            <a:r>
              <a:rPr lang="en-US" sz="1700" dirty="0" err="1"/>
              <a:t>obchodzić</a:t>
            </a:r>
            <a:r>
              <a:rPr lang="en-US" sz="1700" dirty="0"/>
              <a:t> 230 </a:t>
            </a:r>
            <a:r>
              <a:rPr lang="en-US" sz="1700" dirty="0" err="1"/>
              <a:t>rocznicę</a:t>
            </a:r>
            <a:r>
              <a:rPr lang="en-US" sz="1700" dirty="0"/>
              <a:t> </a:t>
            </a:r>
            <a:r>
              <a:rPr lang="en-US" sz="1700" dirty="0" err="1"/>
              <a:t>uchwalenia</a:t>
            </a:r>
            <a:r>
              <a:rPr lang="en-US" sz="1700" dirty="0"/>
              <a:t> </a:t>
            </a:r>
            <a:r>
              <a:rPr lang="en-US" sz="1700" dirty="0" err="1"/>
              <a:t>Konstytucji</a:t>
            </a:r>
            <a:r>
              <a:rPr lang="en-US" sz="1700" dirty="0"/>
              <a:t> 3 Maja. Z </a:t>
            </a:r>
            <a:r>
              <a:rPr lang="en-US" sz="1700" dirty="0" err="1"/>
              <a:t>tej</a:t>
            </a:r>
            <a:r>
              <a:rPr lang="en-US" sz="1700" dirty="0"/>
              <a:t> </a:t>
            </a:r>
            <a:r>
              <a:rPr lang="en-US" sz="1700" dirty="0" err="1"/>
              <a:t>okazji</a:t>
            </a:r>
            <a:r>
              <a:rPr lang="en-US" sz="1700" dirty="0"/>
              <a:t> </a:t>
            </a:r>
            <a:r>
              <a:rPr lang="en-US" sz="1700" dirty="0" err="1"/>
              <a:t>są</a:t>
            </a:r>
            <a:r>
              <a:rPr lang="en-US" sz="1700" dirty="0"/>
              <a:t> </a:t>
            </a:r>
            <a:r>
              <a:rPr lang="en-US" sz="1700" dirty="0" err="1"/>
              <a:t>organizowane</a:t>
            </a:r>
            <a:r>
              <a:rPr lang="en-US" sz="1700" dirty="0"/>
              <a:t> </a:t>
            </a:r>
            <a:r>
              <a:rPr lang="en-US" sz="1700" dirty="0" err="1"/>
              <a:t>parady</a:t>
            </a:r>
            <a:r>
              <a:rPr lang="en-US" sz="1700" dirty="0"/>
              <a:t>, </a:t>
            </a:r>
            <a:r>
              <a:rPr lang="en-US" sz="1700" dirty="0" err="1"/>
              <a:t>marsze</a:t>
            </a:r>
            <a:r>
              <a:rPr lang="en-US" sz="1700" dirty="0"/>
              <a:t>  I </a:t>
            </a:r>
            <a:r>
              <a:rPr lang="en-US" sz="1700" dirty="0" err="1"/>
              <a:t>pochody</a:t>
            </a:r>
            <a:r>
              <a:rPr lang="en-US" sz="1700" dirty="0"/>
              <a:t>   w </a:t>
            </a:r>
            <a:r>
              <a:rPr lang="en-US" sz="1700" dirty="0" err="1"/>
              <a:t>różnych</a:t>
            </a:r>
            <a:r>
              <a:rPr lang="en-US" sz="1700" dirty="0"/>
              <a:t> </a:t>
            </a:r>
            <a:r>
              <a:rPr lang="en-US" sz="1700" dirty="0" err="1"/>
              <a:t>miastach</a:t>
            </a:r>
            <a:r>
              <a:rPr lang="en-US" sz="1700" dirty="0"/>
              <a:t> w </a:t>
            </a:r>
            <a:r>
              <a:rPr lang="en-US" sz="1700" dirty="0" err="1"/>
              <a:t>Polsce</a:t>
            </a:r>
            <a:r>
              <a:rPr lang="en-US" sz="1700" dirty="0"/>
              <a:t>. </a:t>
            </a:r>
            <a:r>
              <a:rPr lang="en-US" sz="1700" dirty="0" err="1"/>
              <a:t>Odbywają</a:t>
            </a:r>
            <a:r>
              <a:rPr lang="en-US" sz="1700" dirty="0"/>
              <a:t> </a:t>
            </a:r>
            <a:r>
              <a:rPr lang="en-US" sz="1700" dirty="0" err="1"/>
              <a:t>się</a:t>
            </a:r>
            <a:r>
              <a:rPr lang="en-US" sz="1700" dirty="0"/>
              <a:t> </a:t>
            </a:r>
            <a:r>
              <a:rPr lang="en-US" sz="1700" dirty="0" err="1"/>
              <a:t>także</a:t>
            </a:r>
            <a:r>
              <a:rPr lang="en-US" sz="1700" dirty="0"/>
              <a:t> </a:t>
            </a:r>
            <a:r>
              <a:rPr lang="en-US" sz="1700" dirty="0" err="1"/>
              <a:t>uroczystości</a:t>
            </a:r>
            <a:r>
              <a:rPr lang="en-US" sz="1700" dirty="0"/>
              <a:t> o </a:t>
            </a:r>
            <a:r>
              <a:rPr lang="en-US" sz="1700" dirty="0" err="1"/>
              <a:t>charakterze</a:t>
            </a:r>
            <a:r>
              <a:rPr lang="en-US" sz="1700" dirty="0"/>
              <a:t> </a:t>
            </a:r>
            <a:r>
              <a:rPr lang="en-US" sz="1700" dirty="0" err="1"/>
              <a:t>wojskowym</a:t>
            </a:r>
            <a:r>
              <a:rPr lang="en-US" sz="17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81555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!!Rectangle">
            <a:extLst>
              <a:ext uri="{FF2B5EF4-FFF2-40B4-BE49-F238E27FC236}">
                <a16:creationId xmlns:a16="http://schemas.microsoft.com/office/drawing/2014/main" id="{7C432AFE-B3D2-4BFF-BF8F-96C27AFF1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az 2" descr="Obraz zawierający osoba, budynek, taniec, zewnętrzne&#10;&#10;Opis wygenerowany automatycznie">
            <a:extLst>
              <a:ext uri="{FF2B5EF4-FFF2-40B4-BE49-F238E27FC236}">
                <a16:creationId xmlns:a16="http://schemas.microsoft.com/office/drawing/2014/main" id="{04F52177-A879-441A-811F-D700A6D42B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l="8027" r="7529" b="1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01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3241202"/>
            <a:ext cx="10506456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694EE9C-4FA4-4192-926E-40834F2F8896}"/>
              </a:ext>
            </a:extLst>
          </p:cNvPr>
          <p:cNvSpPr txBox="1"/>
          <p:nvPr/>
        </p:nvSpPr>
        <p:spPr>
          <a:xfrm>
            <a:off x="841248" y="3502152"/>
            <a:ext cx="10506456" cy="267004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Coroczne centralne obchody Konstytucji III Maja odbywają się w Warszawie. Podczas uroczystości prezydent wręcza odznaczenia osobom zasłużonym dla państwa i społeczeństwa. </a:t>
            </a:r>
          </a:p>
        </p:txBody>
      </p:sp>
    </p:spTree>
    <p:extLst>
      <p:ext uri="{BB962C8B-B14F-4D97-AF65-F5344CB8AC3E}">
        <p14:creationId xmlns:p14="http://schemas.microsoft.com/office/powerpoint/2010/main" val="6919527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az 2" descr="Obraz zawierający zdobione, kolorowy&#10;&#10;Opis wygenerowany automatycznie">
            <a:extLst>
              <a:ext uri="{FF2B5EF4-FFF2-40B4-BE49-F238E27FC236}">
                <a16:creationId xmlns:a16="http://schemas.microsoft.com/office/drawing/2014/main" id="{7BA0F590-53C6-42C8-8047-D8AAD3A6FF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1541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803EEFEF-FAEF-4079-963D-9DBEA7D8BE8E}"/>
              </a:ext>
            </a:extLst>
          </p:cNvPr>
          <p:cNvSpPr txBox="1"/>
          <p:nvPr/>
        </p:nvSpPr>
        <p:spPr>
          <a:xfrm>
            <a:off x="1524000" y="1122362"/>
            <a:ext cx="9144000" cy="290051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dirty="0" err="1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Konstytucja</a:t>
            </a:r>
            <a:r>
              <a:rPr lang="en-US" sz="60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 III Maja jest </a:t>
            </a:r>
            <a:r>
              <a:rPr lang="en-US" sz="6000" b="1" dirty="0" err="1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jednym</a:t>
            </a:r>
            <a:r>
              <a:rPr lang="en-US" sz="60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 z </a:t>
            </a:r>
            <a:r>
              <a:rPr lang="en-US" sz="6000" b="1" dirty="0" err="1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symboli</a:t>
            </a:r>
            <a:r>
              <a:rPr lang="en-US" sz="60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b="1" dirty="0" err="1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naszej</a:t>
            </a:r>
            <a:r>
              <a:rPr lang="en-US" sz="6000" b="1" dirty="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b="1" dirty="0" err="1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niepodległości</a:t>
            </a:r>
            <a:endParaRPr lang="en-US" sz="6000" b="1" dirty="0" err="1">
              <a:ln w="22225">
                <a:solidFill>
                  <a:prstClr val="white"/>
                </a:solidFill>
                <a:miter lim="800000"/>
              </a:ln>
              <a:solidFill>
                <a:srgbClr val="FFFFFF"/>
              </a:solidFill>
              <a:latin typeface="+mj-lt"/>
              <a:ea typeface="+mj-ea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49562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8FF88A3-8EBC-4142-8CC2-EBE257ED6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az 6" descr="Obraz zawierający osoba, tkanina&#10;&#10;Opis wygenerowany automatycznie">
            <a:extLst>
              <a:ext uri="{FF2B5EF4-FFF2-40B4-BE49-F238E27FC236}">
                <a16:creationId xmlns:a16="http://schemas.microsoft.com/office/drawing/2014/main" id="{1F66A6B0-11F3-4997-8D2F-95A7A25492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7865" b="7865"/>
          <a:stretch/>
        </p:blipFill>
        <p:spPr>
          <a:xfrm>
            <a:off x="3" y="10"/>
            <a:ext cx="12191997" cy="685799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27D8A815-1B1F-4DB5-A03C-F4987CF0C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V="1">
            <a:off x="327777" y="343106"/>
            <a:ext cx="1692092" cy="1852591"/>
            <a:chOff x="790870" y="911082"/>
            <a:chExt cx="2191635" cy="2442764"/>
          </a:xfrm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261388EF-B4CE-4326-979A-2F53CED606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90870" y="2245586"/>
              <a:ext cx="1262906" cy="1108260"/>
            </a:xfrm>
            <a:custGeom>
              <a:avLst/>
              <a:gdLst>
                <a:gd name="T0" fmla="*/ 781 w 1099"/>
                <a:gd name="T1" fmla="*/ 0 h 968"/>
                <a:gd name="T2" fmla="*/ 318 w 1099"/>
                <a:gd name="T3" fmla="*/ 0 h 968"/>
                <a:gd name="T4" fmla="*/ 246 w 1099"/>
                <a:gd name="T5" fmla="*/ 42 h 968"/>
                <a:gd name="T6" fmla="*/ 15 w 1099"/>
                <a:gd name="T7" fmla="*/ 443 h 968"/>
                <a:gd name="T8" fmla="*/ 15 w 1099"/>
                <a:gd name="T9" fmla="*/ 525 h 968"/>
                <a:gd name="T10" fmla="*/ 246 w 1099"/>
                <a:gd name="T11" fmla="*/ 926 h 968"/>
                <a:gd name="T12" fmla="*/ 318 w 1099"/>
                <a:gd name="T13" fmla="*/ 968 h 968"/>
                <a:gd name="T14" fmla="*/ 781 w 1099"/>
                <a:gd name="T15" fmla="*/ 968 h 968"/>
                <a:gd name="T16" fmla="*/ 852 w 1099"/>
                <a:gd name="T17" fmla="*/ 926 h 968"/>
                <a:gd name="T18" fmla="*/ 1084 w 1099"/>
                <a:gd name="T19" fmla="*/ 525 h 968"/>
                <a:gd name="T20" fmla="*/ 1084 w 1099"/>
                <a:gd name="T21" fmla="*/ 443 h 968"/>
                <a:gd name="T22" fmla="*/ 852 w 1099"/>
                <a:gd name="T23" fmla="*/ 42 h 968"/>
                <a:gd name="T24" fmla="*/ 781 w 1099"/>
                <a:gd name="T25" fmla="*/ 0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9" h="968">
                  <a:moveTo>
                    <a:pt x="781" y="0"/>
                  </a:moveTo>
                  <a:cubicBezTo>
                    <a:pt x="318" y="0"/>
                    <a:pt x="318" y="0"/>
                    <a:pt x="318" y="0"/>
                  </a:cubicBezTo>
                  <a:cubicBezTo>
                    <a:pt x="288" y="0"/>
                    <a:pt x="261" y="16"/>
                    <a:pt x="246" y="42"/>
                  </a:cubicBezTo>
                  <a:cubicBezTo>
                    <a:pt x="15" y="443"/>
                    <a:pt x="15" y="443"/>
                    <a:pt x="15" y="443"/>
                  </a:cubicBezTo>
                  <a:cubicBezTo>
                    <a:pt x="0" y="468"/>
                    <a:pt x="0" y="500"/>
                    <a:pt x="15" y="525"/>
                  </a:cubicBezTo>
                  <a:cubicBezTo>
                    <a:pt x="246" y="926"/>
                    <a:pt x="246" y="926"/>
                    <a:pt x="246" y="926"/>
                  </a:cubicBezTo>
                  <a:cubicBezTo>
                    <a:pt x="261" y="952"/>
                    <a:pt x="288" y="968"/>
                    <a:pt x="318" y="968"/>
                  </a:cubicBezTo>
                  <a:cubicBezTo>
                    <a:pt x="781" y="968"/>
                    <a:pt x="781" y="968"/>
                    <a:pt x="781" y="968"/>
                  </a:cubicBezTo>
                  <a:cubicBezTo>
                    <a:pt x="810" y="968"/>
                    <a:pt x="838" y="952"/>
                    <a:pt x="852" y="926"/>
                  </a:cubicBezTo>
                  <a:cubicBezTo>
                    <a:pt x="1084" y="525"/>
                    <a:pt x="1084" y="525"/>
                    <a:pt x="1084" y="525"/>
                  </a:cubicBezTo>
                  <a:cubicBezTo>
                    <a:pt x="1099" y="500"/>
                    <a:pt x="1099" y="468"/>
                    <a:pt x="1084" y="443"/>
                  </a:cubicBezTo>
                  <a:cubicBezTo>
                    <a:pt x="852" y="42"/>
                    <a:pt x="852" y="42"/>
                    <a:pt x="852" y="42"/>
                  </a:cubicBezTo>
                  <a:cubicBezTo>
                    <a:pt x="838" y="16"/>
                    <a:pt x="810" y="0"/>
                    <a:pt x="781" y="0"/>
                  </a:cubicBezTo>
                  <a:close/>
                </a:path>
              </a:pathLst>
            </a:custGeom>
            <a:solidFill>
              <a:schemeClr val="tx1">
                <a:alpha val="40000"/>
              </a:schemeClr>
            </a:solidFill>
            <a:ln w="635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33A25547-9075-4BDB-8F46-BA09E76AA3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3975" y="911082"/>
              <a:ext cx="2048530" cy="1797684"/>
            </a:xfrm>
            <a:custGeom>
              <a:avLst/>
              <a:gdLst>
                <a:gd name="T0" fmla="*/ 781 w 1099"/>
                <a:gd name="T1" fmla="*/ 0 h 968"/>
                <a:gd name="T2" fmla="*/ 318 w 1099"/>
                <a:gd name="T3" fmla="*/ 0 h 968"/>
                <a:gd name="T4" fmla="*/ 246 w 1099"/>
                <a:gd name="T5" fmla="*/ 42 h 968"/>
                <a:gd name="T6" fmla="*/ 15 w 1099"/>
                <a:gd name="T7" fmla="*/ 443 h 968"/>
                <a:gd name="T8" fmla="*/ 15 w 1099"/>
                <a:gd name="T9" fmla="*/ 525 h 968"/>
                <a:gd name="T10" fmla="*/ 246 w 1099"/>
                <a:gd name="T11" fmla="*/ 926 h 968"/>
                <a:gd name="T12" fmla="*/ 318 w 1099"/>
                <a:gd name="T13" fmla="*/ 968 h 968"/>
                <a:gd name="T14" fmla="*/ 781 w 1099"/>
                <a:gd name="T15" fmla="*/ 968 h 968"/>
                <a:gd name="T16" fmla="*/ 852 w 1099"/>
                <a:gd name="T17" fmla="*/ 926 h 968"/>
                <a:gd name="T18" fmla="*/ 1084 w 1099"/>
                <a:gd name="T19" fmla="*/ 525 h 968"/>
                <a:gd name="T20" fmla="*/ 1084 w 1099"/>
                <a:gd name="T21" fmla="*/ 443 h 968"/>
                <a:gd name="T22" fmla="*/ 852 w 1099"/>
                <a:gd name="T23" fmla="*/ 42 h 968"/>
                <a:gd name="T24" fmla="*/ 781 w 1099"/>
                <a:gd name="T25" fmla="*/ 0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9" h="968">
                  <a:moveTo>
                    <a:pt x="781" y="0"/>
                  </a:moveTo>
                  <a:cubicBezTo>
                    <a:pt x="318" y="0"/>
                    <a:pt x="318" y="0"/>
                    <a:pt x="318" y="0"/>
                  </a:cubicBezTo>
                  <a:cubicBezTo>
                    <a:pt x="288" y="0"/>
                    <a:pt x="261" y="16"/>
                    <a:pt x="246" y="42"/>
                  </a:cubicBezTo>
                  <a:cubicBezTo>
                    <a:pt x="15" y="443"/>
                    <a:pt x="15" y="443"/>
                    <a:pt x="15" y="443"/>
                  </a:cubicBezTo>
                  <a:cubicBezTo>
                    <a:pt x="0" y="468"/>
                    <a:pt x="0" y="500"/>
                    <a:pt x="15" y="525"/>
                  </a:cubicBezTo>
                  <a:cubicBezTo>
                    <a:pt x="246" y="926"/>
                    <a:pt x="246" y="926"/>
                    <a:pt x="246" y="926"/>
                  </a:cubicBezTo>
                  <a:cubicBezTo>
                    <a:pt x="261" y="952"/>
                    <a:pt x="288" y="968"/>
                    <a:pt x="318" y="968"/>
                  </a:cubicBezTo>
                  <a:cubicBezTo>
                    <a:pt x="781" y="968"/>
                    <a:pt x="781" y="968"/>
                    <a:pt x="781" y="968"/>
                  </a:cubicBezTo>
                  <a:cubicBezTo>
                    <a:pt x="810" y="968"/>
                    <a:pt x="838" y="952"/>
                    <a:pt x="852" y="926"/>
                  </a:cubicBezTo>
                  <a:cubicBezTo>
                    <a:pt x="1084" y="525"/>
                    <a:pt x="1084" y="525"/>
                    <a:pt x="1084" y="525"/>
                  </a:cubicBezTo>
                  <a:cubicBezTo>
                    <a:pt x="1099" y="500"/>
                    <a:pt x="1099" y="468"/>
                    <a:pt x="1084" y="443"/>
                  </a:cubicBezTo>
                  <a:cubicBezTo>
                    <a:pt x="852" y="42"/>
                    <a:pt x="852" y="42"/>
                    <a:pt x="852" y="42"/>
                  </a:cubicBezTo>
                  <a:cubicBezTo>
                    <a:pt x="838" y="16"/>
                    <a:pt x="810" y="0"/>
                    <a:pt x="781" y="0"/>
                  </a:cubicBezTo>
                  <a:close/>
                </a:path>
              </a:pathLst>
            </a:custGeom>
            <a:noFill/>
            <a:ln w="63500" cap="flat">
              <a:solidFill>
                <a:schemeClr val="tx1">
                  <a:alpha val="6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1D917FAD-3240-4D3F-91A0-9571F75DC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62936" y="1825453"/>
              <a:ext cx="799094" cy="701243"/>
            </a:xfrm>
            <a:custGeom>
              <a:avLst/>
              <a:gdLst>
                <a:gd name="T0" fmla="*/ 781 w 1099"/>
                <a:gd name="T1" fmla="*/ 0 h 968"/>
                <a:gd name="T2" fmla="*/ 318 w 1099"/>
                <a:gd name="T3" fmla="*/ 0 h 968"/>
                <a:gd name="T4" fmla="*/ 246 w 1099"/>
                <a:gd name="T5" fmla="*/ 42 h 968"/>
                <a:gd name="T6" fmla="*/ 15 w 1099"/>
                <a:gd name="T7" fmla="*/ 443 h 968"/>
                <a:gd name="T8" fmla="*/ 15 w 1099"/>
                <a:gd name="T9" fmla="*/ 525 h 968"/>
                <a:gd name="T10" fmla="*/ 246 w 1099"/>
                <a:gd name="T11" fmla="*/ 926 h 968"/>
                <a:gd name="T12" fmla="*/ 318 w 1099"/>
                <a:gd name="T13" fmla="*/ 968 h 968"/>
                <a:gd name="T14" fmla="*/ 781 w 1099"/>
                <a:gd name="T15" fmla="*/ 968 h 968"/>
                <a:gd name="T16" fmla="*/ 852 w 1099"/>
                <a:gd name="T17" fmla="*/ 926 h 968"/>
                <a:gd name="T18" fmla="*/ 1084 w 1099"/>
                <a:gd name="T19" fmla="*/ 525 h 968"/>
                <a:gd name="T20" fmla="*/ 1084 w 1099"/>
                <a:gd name="T21" fmla="*/ 443 h 968"/>
                <a:gd name="T22" fmla="*/ 852 w 1099"/>
                <a:gd name="T23" fmla="*/ 42 h 968"/>
                <a:gd name="T24" fmla="*/ 781 w 1099"/>
                <a:gd name="T25" fmla="*/ 0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9" h="968">
                  <a:moveTo>
                    <a:pt x="781" y="0"/>
                  </a:moveTo>
                  <a:cubicBezTo>
                    <a:pt x="318" y="0"/>
                    <a:pt x="318" y="0"/>
                    <a:pt x="318" y="0"/>
                  </a:cubicBezTo>
                  <a:cubicBezTo>
                    <a:pt x="288" y="0"/>
                    <a:pt x="261" y="16"/>
                    <a:pt x="246" y="42"/>
                  </a:cubicBezTo>
                  <a:cubicBezTo>
                    <a:pt x="15" y="443"/>
                    <a:pt x="15" y="443"/>
                    <a:pt x="15" y="443"/>
                  </a:cubicBezTo>
                  <a:cubicBezTo>
                    <a:pt x="0" y="468"/>
                    <a:pt x="0" y="500"/>
                    <a:pt x="15" y="525"/>
                  </a:cubicBezTo>
                  <a:cubicBezTo>
                    <a:pt x="246" y="926"/>
                    <a:pt x="246" y="926"/>
                    <a:pt x="246" y="926"/>
                  </a:cubicBezTo>
                  <a:cubicBezTo>
                    <a:pt x="261" y="952"/>
                    <a:pt x="288" y="968"/>
                    <a:pt x="318" y="968"/>
                  </a:cubicBezTo>
                  <a:cubicBezTo>
                    <a:pt x="781" y="968"/>
                    <a:pt x="781" y="968"/>
                    <a:pt x="781" y="968"/>
                  </a:cubicBezTo>
                  <a:cubicBezTo>
                    <a:pt x="810" y="968"/>
                    <a:pt x="838" y="952"/>
                    <a:pt x="852" y="926"/>
                  </a:cubicBezTo>
                  <a:cubicBezTo>
                    <a:pt x="1084" y="525"/>
                    <a:pt x="1084" y="525"/>
                    <a:pt x="1084" y="525"/>
                  </a:cubicBezTo>
                  <a:cubicBezTo>
                    <a:pt x="1099" y="500"/>
                    <a:pt x="1099" y="468"/>
                    <a:pt x="1084" y="443"/>
                  </a:cubicBezTo>
                  <a:cubicBezTo>
                    <a:pt x="852" y="42"/>
                    <a:pt x="852" y="42"/>
                    <a:pt x="852" y="42"/>
                  </a:cubicBezTo>
                  <a:cubicBezTo>
                    <a:pt x="838" y="16"/>
                    <a:pt x="810" y="0"/>
                    <a:pt x="781" y="0"/>
                  </a:cubicBez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 w="635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149F825-3197-4079-BE1A-C0CBDB375892}"/>
              </a:ext>
            </a:extLst>
          </p:cNvPr>
          <p:cNvSpPr txBox="1"/>
          <p:nvPr/>
        </p:nvSpPr>
        <p:spPr>
          <a:xfrm>
            <a:off x="2210936" y="2470248"/>
            <a:ext cx="9484235" cy="3052726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Konstytucja</a:t>
            </a:r>
            <a:r>
              <a:rPr lang="en-US" sz="2400" dirty="0"/>
              <a:t> III Maja 1791 </a:t>
            </a:r>
            <a:r>
              <a:rPr lang="en-US" sz="2400" dirty="0" err="1"/>
              <a:t>roku</a:t>
            </a:r>
            <a:r>
              <a:rPr lang="en-US" sz="2400" dirty="0"/>
              <a:t> </a:t>
            </a:r>
            <a:r>
              <a:rPr lang="en-US" sz="2400" dirty="0" err="1"/>
              <a:t>została</a:t>
            </a:r>
            <a:r>
              <a:rPr lang="en-US" sz="2400" dirty="0"/>
              <a:t> </a:t>
            </a:r>
            <a:r>
              <a:rPr lang="en-US" sz="2400" dirty="0" err="1"/>
              <a:t>uchwalona</a:t>
            </a:r>
            <a:r>
              <a:rPr lang="en-US" sz="2400" dirty="0"/>
              <a:t> </a:t>
            </a:r>
            <a:r>
              <a:rPr lang="en-US" sz="2400" dirty="0" err="1"/>
              <a:t>przez</a:t>
            </a:r>
            <a:r>
              <a:rPr lang="en-US" sz="2400" dirty="0"/>
              <a:t> Sejm Wielki, </a:t>
            </a:r>
            <a:r>
              <a:rPr lang="en-US" sz="2400" dirty="0" err="1"/>
              <a:t>zwany</a:t>
            </a:r>
            <a:r>
              <a:rPr lang="en-US" sz="2400" dirty="0"/>
              <a:t> </a:t>
            </a:r>
            <a:r>
              <a:rPr lang="en-US" sz="2400" dirty="0" err="1"/>
              <a:t>również</a:t>
            </a:r>
            <a:r>
              <a:rPr lang="en-US" sz="2400" dirty="0"/>
              <a:t> </a:t>
            </a:r>
            <a:r>
              <a:rPr lang="en-US" sz="2400" dirty="0" err="1"/>
              <a:t>Czteroletnim</a:t>
            </a:r>
            <a:r>
              <a:rPr lang="en-US" sz="2400" dirty="0"/>
              <a:t> </a:t>
            </a:r>
            <a:r>
              <a:rPr lang="en-US" sz="2400" dirty="0" err="1"/>
              <a:t>była</a:t>
            </a:r>
            <a:r>
              <a:rPr lang="en-US" sz="2400" dirty="0"/>
              <a:t> to </a:t>
            </a:r>
            <a:r>
              <a:rPr lang="en-US" sz="2400" dirty="0" err="1"/>
              <a:t>najważniejsza</a:t>
            </a:r>
            <a:r>
              <a:rPr lang="en-US" sz="2400" dirty="0"/>
              <a:t> </a:t>
            </a:r>
            <a:r>
              <a:rPr lang="en-US" sz="2400" dirty="0" err="1"/>
              <a:t>reforma</a:t>
            </a:r>
            <a:r>
              <a:rPr lang="en-US" sz="2400" dirty="0"/>
              <a:t> </a:t>
            </a:r>
            <a:r>
              <a:rPr lang="en-US" sz="2400" dirty="0" err="1"/>
              <a:t>tego</a:t>
            </a:r>
            <a:r>
              <a:rPr lang="en-US" sz="2400" dirty="0"/>
              <a:t> </a:t>
            </a:r>
            <a:br>
              <a:rPr lang="en-US" sz="2400" dirty="0"/>
            </a:br>
            <a:r>
              <a:rPr lang="en-US" sz="2400" dirty="0" err="1"/>
              <a:t>Sejmu</a:t>
            </a:r>
            <a:r>
              <a:rPr lang="en-US" sz="2400" dirty="0"/>
              <a:t>. </a:t>
            </a:r>
            <a:r>
              <a:rPr lang="en-US" sz="2400" dirty="0" err="1"/>
              <a:t>Autorami</a:t>
            </a:r>
            <a:r>
              <a:rPr lang="en-US" sz="2400" dirty="0"/>
              <a:t> </a:t>
            </a:r>
            <a:r>
              <a:rPr lang="en-US" sz="2400" dirty="0" err="1"/>
              <a:t>konstytucji</a:t>
            </a:r>
            <a:r>
              <a:rPr lang="en-US" sz="2400" dirty="0"/>
              <a:t> </a:t>
            </a:r>
            <a:r>
              <a:rPr lang="en-US" sz="2400" dirty="0" err="1"/>
              <a:t>był</a:t>
            </a:r>
            <a:r>
              <a:rPr lang="en-US" sz="2400" dirty="0"/>
              <a:t> </a:t>
            </a:r>
            <a:r>
              <a:rPr lang="en-US" sz="2400" dirty="0" err="1"/>
              <a:t>król</a:t>
            </a:r>
            <a:r>
              <a:rPr lang="en-US" sz="2400" dirty="0"/>
              <a:t> Stanisław August Poniatowski, Ignacy Potocki </a:t>
            </a:r>
            <a:r>
              <a:rPr lang="en-US" sz="2400" dirty="0" err="1"/>
              <a:t>oraz</a:t>
            </a:r>
            <a:r>
              <a:rPr lang="en-US" sz="2400" dirty="0"/>
              <a:t> Hugo </a:t>
            </a:r>
            <a:r>
              <a:rPr lang="en-US" sz="2400" dirty="0" err="1"/>
              <a:t>Kołłątaj</a:t>
            </a:r>
            <a:r>
              <a:rPr lang="en-US" sz="2400" dirty="0"/>
              <a:t>. </a:t>
            </a:r>
            <a:endParaRPr lang="en-US" sz="2400" dirty="0">
              <a:cs typeface="Calibri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482834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!!Rectangle">
            <a:extLst>
              <a:ext uri="{FF2B5EF4-FFF2-40B4-BE49-F238E27FC236}">
                <a16:creationId xmlns:a16="http://schemas.microsoft.com/office/drawing/2014/main" id="{7C432AFE-B3D2-4BFF-BF8F-96C27AFF1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az 7" descr="Obraz zawierający osoba, budynek, tłum, widownia&#10;&#10;Opis wygenerowany automatycznie">
            <a:extLst>
              <a:ext uri="{FF2B5EF4-FFF2-40B4-BE49-F238E27FC236}">
                <a16:creationId xmlns:a16="http://schemas.microsoft.com/office/drawing/2014/main" id="{875F4AC4-5BAD-4641-9511-48D323472E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245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5" name="Rectangle 1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01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3241202"/>
            <a:ext cx="10506456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7100E75-AA85-4D82-8FEC-3A3FEF2ACBBE}"/>
              </a:ext>
            </a:extLst>
          </p:cNvPr>
          <p:cNvSpPr txBox="1"/>
          <p:nvPr/>
        </p:nvSpPr>
        <p:spPr>
          <a:xfrm>
            <a:off x="851686" y="3502152"/>
            <a:ext cx="11132757" cy="2931006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Konstytucja</a:t>
            </a:r>
            <a:r>
              <a:rPr lang="en-US" sz="2000" dirty="0"/>
              <a:t> </a:t>
            </a:r>
            <a:r>
              <a:rPr lang="en-US" sz="2000" dirty="0" err="1"/>
              <a:t>była</a:t>
            </a:r>
            <a:r>
              <a:rPr lang="en-US" sz="2000" dirty="0"/>
              <a:t> </a:t>
            </a:r>
            <a:r>
              <a:rPr lang="en-US" sz="2000" dirty="0" err="1"/>
              <a:t>Ustawą</a:t>
            </a:r>
            <a:r>
              <a:rPr lang="en-US" sz="2000" dirty="0"/>
              <a:t> </a:t>
            </a:r>
            <a:r>
              <a:rPr lang="en-US" sz="2000" dirty="0" err="1"/>
              <a:t>Rządową</a:t>
            </a:r>
            <a:r>
              <a:rPr lang="en-US" sz="2000" dirty="0"/>
              <a:t>, </a:t>
            </a:r>
            <a:r>
              <a:rPr lang="en-US" sz="2000" dirty="0" err="1"/>
              <a:t>która</a:t>
            </a:r>
            <a:r>
              <a:rPr lang="en-US" sz="2000" dirty="0"/>
              <a:t> </a:t>
            </a:r>
            <a:r>
              <a:rPr lang="en-US" sz="2000" dirty="0" err="1"/>
              <a:t>regulowała</a:t>
            </a:r>
            <a:r>
              <a:rPr lang="en-US" sz="2000" dirty="0"/>
              <a:t> </a:t>
            </a:r>
            <a:r>
              <a:rPr lang="en-US" sz="2000" dirty="0" err="1"/>
              <a:t>prawa</a:t>
            </a:r>
            <a:r>
              <a:rPr lang="en-US" sz="2000" dirty="0"/>
              <a:t> </a:t>
            </a:r>
            <a:r>
              <a:rPr lang="en-US" sz="2000" dirty="0" err="1"/>
              <a:t>i</a:t>
            </a:r>
            <a:r>
              <a:rPr lang="en-US" sz="2000" dirty="0"/>
              <a:t> </a:t>
            </a:r>
            <a:r>
              <a:rPr lang="en-US" sz="2000" dirty="0" err="1"/>
              <a:t>obowiązki</a:t>
            </a:r>
            <a:r>
              <a:rPr lang="en-US" sz="2000" dirty="0"/>
              <a:t> </a:t>
            </a:r>
            <a:r>
              <a:rPr lang="en-US" sz="2000" dirty="0" err="1"/>
              <a:t>ogółu</a:t>
            </a:r>
            <a:r>
              <a:rPr lang="en-US" sz="2000" dirty="0"/>
              <a:t> </a:t>
            </a:r>
            <a:r>
              <a:rPr lang="en-US" sz="2000" dirty="0" err="1"/>
              <a:t>mieszkańców</a:t>
            </a:r>
            <a:r>
              <a:rPr lang="en-US" sz="2000" dirty="0"/>
              <a:t> </a:t>
            </a:r>
            <a:r>
              <a:rPr lang="en-US" sz="2000" dirty="0" err="1"/>
              <a:t>oraz</a:t>
            </a:r>
            <a:r>
              <a:rPr lang="en-US" sz="2000" dirty="0"/>
              <a:t> </a:t>
            </a:r>
            <a:r>
              <a:rPr lang="en-US" sz="2000" dirty="0" err="1"/>
              <a:t>zasady</a:t>
            </a:r>
            <a:r>
              <a:rPr lang="en-US" sz="2000" dirty="0"/>
              <a:t> </a:t>
            </a:r>
            <a:r>
              <a:rPr lang="en-US" sz="2000" dirty="0" err="1"/>
              <a:t>organizacji</a:t>
            </a:r>
            <a:r>
              <a:rPr lang="en-US" sz="2000" dirty="0"/>
              <a:t> </a:t>
            </a:r>
            <a:r>
              <a:rPr lang="en-US" sz="2000" dirty="0" err="1"/>
              <a:t>władzy</a:t>
            </a:r>
            <a:r>
              <a:rPr lang="en-US" sz="2000" dirty="0"/>
              <a:t> </a:t>
            </a:r>
            <a:r>
              <a:rPr lang="en-US" sz="2000" dirty="0" err="1"/>
              <a:t>państwowej</a:t>
            </a:r>
            <a:r>
              <a:rPr lang="en-US" sz="2000" dirty="0"/>
              <a:t>. </a:t>
            </a:r>
            <a:r>
              <a:rPr lang="en-US" sz="2000" dirty="0" err="1"/>
              <a:t>Była</a:t>
            </a:r>
            <a:r>
              <a:rPr lang="en-US" sz="2000" dirty="0"/>
              <a:t> </a:t>
            </a:r>
            <a:r>
              <a:rPr lang="en-US" sz="2000" dirty="0" err="1"/>
              <a:t>ona</a:t>
            </a:r>
            <a:r>
              <a:rPr lang="en-US" sz="2000" dirty="0"/>
              <a:t> </a:t>
            </a:r>
            <a:r>
              <a:rPr lang="en-US" sz="2000" dirty="0" err="1"/>
              <a:t>pierwszą</a:t>
            </a:r>
            <a:r>
              <a:rPr lang="en-US" sz="2000" dirty="0"/>
              <a:t> w </a:t>
            </a:r>
            <a:r>
              <a:rPr lang="en-US" sz="2000" dirty="0" err="1"/>
              <a:t>Europie</a:t>
            </a:r>
            <a:r>
              <a:rPr lang="en-US" sz="2000" dirty="0"/>
              <a:t> </a:t>
            </a:r>
            <a:r>
              <a:rPr lang="en-US" sz="2000" dirty="0" err="1"/>
              <a:t>i</a:t>
            </a:r>
            <a:r>
              <a:rPr lang="en-US" sz="2000" dirty="0"/>
              <a:t> </a:t>
            </a:r>
            <a:r>
              <a:rPr lang="en-US" sz="2000" dirty="0" err="1"/>
              <a:t>drugą</a:t>
            </a:r>
            <a:r>
              <a:rPr lang="en-US" sz="2000" dirty="0"/>
              <a:t> </a:t>
            </a:r>
            <a:r>
              <a:rPr lang="en-US" sz="2000" dirty="0" err="1"/>
              <a:t>na</a:t>
            </a:r>
            <a:r>
              <a:rPr lang="en-US" sz="2000" dirty="0"/>
              <a:t> </a:t>
            </a:r>
            <a:r>
              <a:rPr lang="en-US" sz="2000" dirty="0" err="1"/>
              <a:t>świecie</a:t>
            </a:r>
            <a:r>
              <a:rPr lang="en-US" sz="2000" dirty="0"/>
              <a:t>. </a:t>
            </a:r>
            <a:r>
              <a:rPr lang="en-US" sz="2000" dirty="0" err="1"/>
              <a:t>Władza</a:t>
            </a:r>
            <a:r>
              <a:rPr lang="en-US" sz="2000" dirty="0"/>
              <a:t> </a:t>
            </a:r>
            <a:r>
              <a:rPr lang="en-US" sz="2000" dirty="0" err="1"/>
              <a:t>została</a:t>
            </a:r>
            <a:r>
              <a:rPr lang="en-US" sz="2000" dirty="0"/>
              <a:t> </a:t>
            </a:r>
            <a:r>
              <a:rPr lang="en-US" sz="2000" dirty="0" err="1"/>
              <a:t>podzielona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 </a:t>
            </a:r>
            <a:r>
              <a:rPr lang="en-US" sz="2000" dirty="0" err="1"/>
              <a:t>ustawodawczą</a:t>
            </a:r>
            <a:r>
              <a:rPr lang="en-US" sz="2000" dirty="0"/>
              <a:t>, </a:t>
            </a:r>
            <a:r>
              <a:rPr lang="en-US" sz="2000" dirty="0" err="1"/>
              <a:t>wyknowaczą</a:t>
            </a:r>
            <a:r>
              <a:rPr lang="en-US" sz="2000" dirty="0"/>
              <a:t> </a:t>
            </a:r>
            <a:r>
              <a:rPr lang="en-US" sz="2000" dirty="0" err="1"/>
              <a:t>i</a:t>
            </a:r>
            <a:r>
              <a:rPr lang="en-US" sz="2000" dirty="0"/>
              <a:t> </a:t>
            </a:r>
            <a:r>
              <a:rPr lang="en-US" sz="2000" dirty="0" err="1"/>
              <a:t>sądowniczą</a:t>
            </a:r>
            <a:r>
              <a:rPr lang="en-US" sz="2000" dirty="0"/>
              <a:t>, a </a:t>
            </a:r>
            <a:r>
              <a:rPr lang="en-US" sz="2000" dirty="0" err="1"/>
              <a:t>także</a:t>
            </a:r>
            <a:r>
              <a:rPr lang="en-US" sz="2000" dirty="0"/>
              <a:t> </a:t>
            </a:r>
            <a:r>
              <a:rPr lang="en-US" sz="2000" dirty="0" err="1"/>
              <a:t>zniesiono</a:t>
            </a:r>
            <a:r>
              <a:rPr lang="en-US" sz="2000" dirty="0"/>
              <a:t> </a:t>
            </a:r>
            <a:r>
              <a:rPr lang="en-US" sz="2000" dirty="0" err="1"/>
              <a:t>między</a:t>
            </a:r>
            <a:r>
              <a:rPr lang="en-US" sz="2000" dirty="0"/>
              <a:t> </a:t>
            </a:r>
            <a:r>
              <a:rPr lang="en-US" sz="2000" dirty="0" err="1"/>
              <a:t>innymi</a:t>
            </a:r>
            <a:r>
              <a:rPr lang="en-US" sz="2000" dirty="0"/>
              <a:t> liberum veto, </a:t>
            </a:r>
            <a:r>
              <a:rPr lang="en-US" sz="2000" dirty="0" err="1"/>
              <a:t>konfederacje</a:t>
            </a:r>
            <a:r>
              <a:rPr lang="en-US" sz="2000" dirty="0"/>
              <a:t> </a:t>
            </a:r>
            <a:r>
              <a:rPr lang="en-US" sz="2000" dirty="0" err="1"/>
              <a:t>i</a:t>
            </a:r>
            <a:r>
              <a:rPr lang="en-US" sz="2000" dirty="0"/>
              <a:t> </a:t>
            </a:r>
            <a:r>
              <a:rPr lang="en-US" sz="2000" dirty="0" err="1"/>
              <a:t>wolną</a:t>
            </a:r>
            <a:r>
              <a:rPr lang="en-US" sz="2000" dirty="0"/>
              <a:t> </a:t>
            </a:r>
            <a:r>
              <a:rPr lang="en-US" sz="2000" dirty="0" err="1"/>
              <a:t>elekcję</a:t>
            </a:r>
            <a:r>
              <a:rPr lang="en-US" sz="2000" dirty="0"/>
              <a:t>.</a:t>
            </a:r>
            <a:endParaRPr lang="en-US" dirty="0">
              <a:cs typeface="Calibri"/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1255878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12">
            <a:extLst>
              <a:ext uri="{FF2B5EF4-FFF2-40B4-BE49-F238E27FC236}">
                <a16:creationId xmlns:a16="http://schemas.microsoft.com/office/drawing/2014/main" id="{A81E7530-396C-45F0-92F4-A885648D1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az 4">
            <a:extLst>
              <a:ext uri="{FF2B5EF4-FFF2-40B4-BE49-F238E27FC236}">
                <a16:creationId xmlns:a16="http://schemas.microsoft.com/office/drawing/2014/main" id="{86AF4494-D0D0-4F08-AE3E-71D6742CA6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03" r="1" b="3330"/>
          <a:stretch/>
        </p:blipFill>
        <p:spPr>
          <a:xfrm>
            <a:off x="603671" y="-1"/>
            <a:ext cx="11588329" cy="68579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316481C-0A49-4796-812B-0D64F063B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419898" cy="685800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1DE8B58-F373-409E-A253-4380A6609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1188720" y="73152"/>
            <a:chExt cx="1178966" cy="232963"/>
          </a:xfrm>
        </p:grpSpPr>
        <p:sp>
          <p:nvSpPr>
            <p:cNvPr id="20" name="Rectangle 64">
              <a:extLst>
                <a:ext uri="{FF2B5EF4-FFF2-40B4-BE49-F238E27FC236}">
                  <a16:creationId xmlns:a16="http://schemas.microsoft.com/office/drawing/2014/main" id="{F5ACE265-D22D-48CC-99DE-EB81AE922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6">
              <a:extLst>
                <a:ext uri="{FF2B5EF4-FFF2-40B4-BE49-F238E27FC236}">
                  <a16:creationId xmlns:a16="http://schemas.microsoft.com/office/drawing/2014/main" id="{6FE80EEA-F4ED-4436-8861-0BEAAEFE76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4">
              <a:extLst>
                <a:ext uri="{FF2B5EF4-FFF2-40B4-BE49-F238E27FC236}">
                  <a16:creationId xmlns:a16="http://schemas.microsoft.com/office/drawing/2014/main" id="{C3642BC8-86E8-47D0-8846-3E4D49E4B4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6">
              <a:extLst>
                <a:ext uri="{FF2B5EF4-FFF2-40B4-BE49-F238E27FC236}">
                  <a16:creationId xmlns:a16="http://schemas.microsoft.com/office/drawing/2014/main" id="{82D35214-3634-4180-BF0E-45B614516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15BE89E6-3D1C-42B5-A950-E72889F8BB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473771CC-5097-4E08-9606-24B0BC9A0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4">
              <a:extLst>
                <a:ext uri="{FF2B5EF4-FFF2-40B4-BE49-F238E27FC236}">
                  <a16:creationId xmlns:a16="http://schemas.microsoft.com/office/drawing/2014/main" id="{BE872634-00DA-47BD-880D-5C05FFADC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6">
              <a:extLst>
                <a:ext uri="{FF2B5EF4-FFF2-40B4-BE49-F238E27FC236}">
                  <a16:creationId xmlns:a16="http://schemas.microsoft.com/office/drawing/2014/main" id="{4F151F5C-DE9B-460E-BC51-471F4A8A5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4">
              <a:extLst>
                <a:ext uri="{FF2B5EF4-FFF2-40B4-BE49-F238E27FC236}">
                  <a16:creationId xmlns:a16="http://schemas.microsoft.com/office/drawing/2014/main" id="{34557B8A-4D2F-4D0D-B746-59EA8531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C764CD8E-E409-4E9B-8E87-746DDE36D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4">
              <a:extLst>
                <a:ext uri="{FF2B5EF4-FFF2-40B4-BE49-F238E27FC236}">
                  <a16:creationId xmlns:a16="http://schemas.microsoft.com/office/drawing/2014/main" id="{8E27A01D-2F01-4286-9453-3FBF6E84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460487A5-12EB-422E-9588-8FF06FAF73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7D522D20-C9F7-4B34-9066-4B43ADAAB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7B04F2C-295B-447A-8941-0AD4F5551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17D7FF91-B366-4534-B9B4-5710926EE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B5B8116C-ADD9-4826-9C37-270377E8F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4">
              <a:extLst>
                <a:ext uri="{FF2B5EF4-FFF2-40B4-BE49-F238E27FC236}">
                  <a16:creationId xmlns:a16="http://schemas.microsoft.com/office/drawing/2014/main" id="{22D01D96-8DB8-40BF-83AC-4CA49EC263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44B584CD-5E60-4B15-847C-B30D15DA1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4">
              <a:extLst>
                <a:ext uri="{FF2B5EF4-FFF2-40B4-BE49-F238E27FC236}">
                  <a16:creationId xmlns:a16="http://schemas.microsoft.com/office/drawing/2014/main" id="{CF2BB7DC-B968-4F0B-9748-BF0E6E297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CF12C159-3F09-4861-9450-ECD5DB310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33164E3-F536-406F-8FD0-A421FA17A0CC}"/>
              </a:ext>
            </a:extLst>
          </p:cNvPr>
          <p:cNvSpPr txBox="1"/>
          <p:nvPr/>
        </p:nvSpPr>
        <p:spPr>
          <a:xfrm>
            <a:off x="1166649" y="3379979"/>
            <a:ext cx="3874685" cy="318635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>
                <a:solidFill>
                  <a:schemeClr val="bg1"/>
                </a:solidFill>
              </a:rPr>
              <a:t>Władzę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Ustawodawczą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sprawował</a:t>
            </a:r>
            <a:r>
              <a:rPr lang="en-US" sz="1700" dirty="0">
                <a:solidFill>
                  <a:schemeClr val="bg1"/>
                </a:solidFill>
              </a:rPr>
              <a:t> </a:t>
            </a:r>
            <a:r>
              <a:rPr lang="en-US" sz="1700" dirty="0" err="1">
                <a:solidFill>
                  <a:schemeClr val="bg1"/>
                </a:solidFill>
              </a:rPr>
              <a:t>dwuizbowy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sejm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złożony</a:t>
            </a:r>
            <a:r>
              <a:rPr lang="en-US" sz="1700" dirty="0">
                <a:solidFill>
                  <a:schemeClr val="bg1"/>
                </a:solidFill>
              </a:rPr>
              <a:t> z </a:t>
            </a:r>
            <a:r>
              <a:rPr lang="en-US" sz="1700" dirty="0" err="1">
                <a:solidFill>
                  <a:schemeClr val="bg1"/>
                </a:solidFill>
              </a:rPr>
              <a:t>izby</a:t>
            </a:r>
            <a:r>
              <a:rPr lang="en-US" sz="1700" dirty="0">
                <a:solidFill>
                  <a:schemeClr val="bg1"/>
                </a:solidFill>
              </a:rPr>
              <a:t> </a:t>
            </a:r>
            <a:r>
              <a:rPr lang="en-US" sz="1700" dirty="0" err="1">
                <a:solidFill>
                  <a:schemeClr val="bg1"/>
                </a:solidFill>
              </a:rPr>
              <a:t>senatorskiej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i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izby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poselskiej</a:t>
            </a:r>
            <a:r>
              <a:rPr lang="en-US" sz="1700" dirty="0">
                <a:solidFill>
                  <a:schemeClr val="bg1"/>
                </a:solidFill>
              </a:rPr>
              <a:t>. Do </a:t>
            </a:r>
            <a:r>
              <a:rPr lang="en-US" sz="1700" dirty="0" err="1">
                <a:solidFill>
                  <a:schemeClr val="bg1"/>
                </a:solidFill>
              </a:rPr>
              <a:t>izby</a:t>
            </a:r>
            <a:r>
              <a:rPr lang="en-US" sz="1700" dirty="0">
                <a:solidFill>
                  <a:schemeClr val="bg1"/>
                </a:solidFill>
              </a:rPr>
              <a:t> </a:t>
            </a:r>
            <a:r>
              <a:rPr lang="en-US" sz="1700" dirty="0" err="1">
                <a:solidFill>
                  <a:schemeClr val="bg1"/>
                </a:solidFill>
              </a:rPr>
              <a:t>poselskiej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miało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wchodzić</a:t>
            </a:r>
            <a:r>
              <a:rPr lang="en-US" sz="1700" dirty="0">
                <a:solidFill>
                  <a:schemeClr val="bg1"/>
                </a:solidFill>
              </a:rPr>
              <a:t> 204 </a:t>
            </a:r>
            <a:r>
              <a:rPr lang="en-US" sz="1700" dirty="0" err="1">
                <a:solidFill>
                  <a:schemeClr val="bg1"/>
                </a:solidFill>
              </a:rPr>
              <a:t>posłów</a:t>
            </a:r>
            <a:r>
              <a:rPr lang="en-US" sz="1700" dirty="0">
                <a:solidFill>
                  <a:schemeClr val="bg1"/>
                </a:solidFill>
              </a:rPr>
              <a:t>, </a:t>
            </a:r>
            <a:r>
              <a:rPr lang="en-US" sz="1700" dirty="0" err="1">
                <a:solidFill>
                  <a:schemeClr val="bg1"/>
                </a:solidFill>
              </a:rPr>
              <a:t>oraz</a:t>
            </a:r>
            <a:r>
              <a:rPr lang="en-US" sz="1700" dirty="0">
                <a:solidFill>
                  <a:schemeClr val="bg1"/>
                </a:solidFill>
              </a:rPr>
              <a:t> 24 </a:t>
            </a:r>
            <a:r>
              <a:rPr lang="en-US" sz="1700" dirty="0" err="1">
                <a:solidFill>
                  <a:schemeClr val="bg1"/>
                </a:solidFill>
              </a:rPr>
              <a:t>plenipotentów</a:t>
            </a:r>
            <a:r>
              <a:rPr lang="en-US" sz="1700" dirty="0">
                <a:solidFill>
                  <a:schemeClr val="bg1"/>
                </a:solidFill>
              </a:rPr>
              <a:t>. Do </a:t>
            </a:r>
            <a:r>
              <a:rPr lang="en-US" sz="1700" dirty="0" err="1">
                <a:solidFill>
                  <a:schemeClr val="bg1"/>
                </a:solidFill>
              </a:rPr>
              <a:t>senatu</a:t>
            </a:r>
            <a:r>
              <a:rPr lang="en-US" sz="1700" dirty="0">
                <a:solidFill>
                  <a:schemeClr val="bg1"/>
                </a:solidFill>
              </a:rPr>
              <a:t> </a:t>
            </a:r>
            <a:r>
              <a:rPr lang="en-US" sz="1700" dirty="0" err="1">
                <a:solidFill>
                  <a:schemeClr val="bg1"/>
                </a:solidFill>
              </a:rPr>
              <a:t>wchodziło</a:t>
            </a:r>
            <a:r>
              <a:rPr lang="en-US" sz="1700" dirty="0">
                <a:solidFill>
                  <a:schemeClr val="bg1"/>
                </a:solidFill>
              </a:rPr>
              <a:t> 102 </a:t>
            </a:r>
            <a:r>
              <a:rPr lang="en-US" sz="1700" dirty="0" err="1">
                <a:solidFill>
                  <a:schemeClr val="bg1"/>
                </a:solidFill>
              </a:rPr>
              <a:t>członków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oraz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biskupi</a:t>
            </a:r>
            <a:r>
              <a:rPr lang="en-US" sz="1700" dirty="0">
                <a:solidFill>
                  <a:schemeClr val="bg1"/>
                </a:solidFill>
              </a:rPr>
              <a:t> </a:t>
            </a:r>
            <a:r>
              <a:rPr lang="en-US" sz="1700" dirty="0" err="1">
                <a:solidFill>
                  <a:schemeClr val="bg1"/>
                </a:solidFill>
              </a:rPr>
              <a:t>diecezjalni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i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ministrowie</a:t>
            </a:r>
            <a:r>
              <a:rPr lang="en-US" sz="1700" dirty="0">
                <a:solidFill>
                  <a:schemeClr val="bg1"/>
                </a:solidFill>
              </a:rPr>
              <a:t>. </a:t>
            </a:r>
            <a:r>
              <a:rPr lang="en-US" sz="1700" dirty="0" err="1">
                <a:solidFill>
                  <a:schemeClr val="bg1"/>
                </a:solidFill>
              </a:rPr>
              <a:t>Sejmy</a:t>
            </a:r>
            <a:r>
              <a:rPr lang="en-US" sz="1700" dirty="0">
                <a:solidFill>
                  <a:schemeClr val="bg1"/>
                </a:solidFill>
              </a:rPr>
              <a:t> </a:t>
            </a:r>
            <a:r>
              <a:rPr lang="en-US" sz="1700" dirty="0" err="1">
                <a:solidFill>
                  <a:schemeClr val="bg1"/>
                </a:solidFill>
              </a:rPr>
              <a:t>zwyczajne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miały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być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zwoływane</a:t>
            </a:r>
            <a:r>
              <a:rPr lang="en-US" sz="1700" dirty="0">
                <a:solidFill>
                  <a:schemeClr val="bg1"/>
                </a:solidFill>
              </a:rPr>
              <a:t> co </a:t>
            </a:r>
            <a:r>
              <a:rPr lang="en-US" sz="1700" dirty="0" err="1">
                <a:solidFill>
                  <a:schemeClr val="bg1"/>
                </a:solidFill>
              </a:rPr>
              <a:t>dwa</a:t>
            </a:r>
            <a:r>
              <a:rPr lang="en-US" sz="1700" dirty="0">
                <a:solidFill>
                  <a:schemeClr val="bg1"/>
                </a:solidFill>
              </a:rPr>
              <a:t> </a:t>
            </a:r>
            <a:r>
              <a:rPr lang="en-US" sz="1700" dirty="0" err="1">
                <a:solidFill>
                  <a:schemeClr val="bg1"/>
                </a:solidFill>
              </a:rPr>
              <a:t>lata</a:t>
            </a:r>
            <a:r>
              <a:rPr lang="en-US" sz="1700" dirty="0">
                <a:solidFill>
                  <a:schemeClr val="bg1"/>
                </a:solidFill>
              </a:rPr>
              <a:t>. </a:t>
            </a:r>
            <a:r>
              <a:rPr lang="en-US" sz="1700" dirty="0" err="1">
                <a:solidFill>
                  <a:schemeClr val="bg1"/>
                </a:solidFill>
              </a:rPr>
              <a:t>Uchwały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miały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zapadać</a:t>
            </a:r>
            <a:r>
              <a:rPr lang="en-US" sz="1700" dirty="0">
                <a:solidFill>
                  <a:schemeClr val="bg1"/>
                </a:solidFill>
              </a:rPr>
              <a:t> </a:t>
            </a:r>
            <a:r>
              <a:rPr lang="en-US" sz="1700" dirty="0" err="1">
                <a:solidFill>
                  <a:schemeClr val="bg1"/>
                </a:solidFill>
              </a:rPr>
              <a:t>większością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głosów</a:t>
            </a:r>
            <a:r>
              <a:rPr lang="en-US" sz="1700" dirty="0">
                <a:solidFill>
                  <a:schemeClr val="bg1"/>
                </a:solidFill>
              </a:rPr>
              <a:t>. </a:t>
            </a:r>
            <a:r>
              <a:rPr lang="en-US" sz="1700" dirty="0" err="1">
                <a:solidFill>
                  <a:schemeClr val="bg1"/>
                </a:solidFill>
              </a:rPr>
              <a:t>Posłów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wybierano</a:t>
            </a:r>
            <a:r>
              <a:rPr lang="en-US" sz="1700" dirty="0">
                <a:solidFill>
                  <a:schemeClr val="bg1"/>
                </a:solidFill>
              </a:rPr>
              <a:t> </a:t>
            </a:r>
            <a:r>
              <a:rPr lang="en-US" sz="1700" dirty="0" err="1">
                <a:solidFill>
                  <a:schemeClr val="bg1"/>
                </a:solidFill>
              </a:rPr>
              <a:t>na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dwa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lata</a:t>
            </a:r>
            <a:r>
              <a:rPr lang="en-US" sz="1700" dirty="0">
                <a:solidFill>
                  <a:schemeClr val="bg1"/>
                </a:solidFill>
              </a:rPr>
              <a:t>. Sejm </a:t>
            </a:r>
            <a:r>
              <a:rPr lang="en-US" sz="1700" dirty="0" err="1">
                <a:solidFill>
                  <a:schemeClr val="bg1"/>
                </a:solidFill>
              </a:rPr>
              <a:t>kontrolował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rząd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i</a:t>
            </a:r>
            <a:r>
              <a:rPr lang="en-US" sz="1700" dirty="0">
                <a:solidFill>
                  <a:schemeClr val="bg1"/>
                </a:solidFill>
              </a:rPr>
              <a:t> </a:t>
            </a:r>
            <a:r>
              <a:rPr lang="en-US" sz="1700" dirty="0" err="1">
                <a:solidFill>
                  <a:schemeClr val="bg1"/>
                </a:solidFill>
              </a:rPr>
              <a:t>wszystkie</a:t>
            </a:r>
            <a:r>
              <a:rPr lang="en-US" sz="1700" dirty="0">
                <a:solidFill>
                  <a:schemeClr val="bg1"/>
                </a:solidFill>
              </a:rPr>
              <a:t> </a:t>
            </a:r>
            <a:r>
              <a:rPr lang="en-US" sz="1700" dirty="0" err="1">
                <a:solidFill>
                  <a:schemeClr val="bg1"/>
                </a:solidFill>
              </a:rPr>
              <a:t>organy</a:t>
            </a:r>
            <a:r>
              <a:rPr lang="en-US" sz="1700" dirty="0">
                <a:solidFill>
                  <a:schemeClr val="bg1"/>
                </a:solidFill>
              </a:rPr>
              <a:t> w </a:t>
            </a:r>
            <a:r>
              <a:rPr lang="en-US" sz="1700" dirty="0" err="1">
                <a:solidFill>
                  <a:schemeClr val="bg1"/>
                </a:solidFill>
              </a:rPr>
              <a:t>państwie</a:t>
            </a:r>
            <a:r>
              <a:rPr lang="en-US" sz="1700" dirty="0">
                <a:solidFill>
                  <a:schemeClr val="bg1"/>
                </a:solidFill>
              </a:rPr>
              <a:t>.</a:t>
            </a:r>
            <a:endParaRPr lang="pl-PL">
              <a:solidFill>
                <a:schemeClr val="bg1"/>
              </a:solidFill>
              <a:cs typeface="Calibri" panose="020F0502020204030204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54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az 2" descr="Obraz zawierający ołtarz&#10;&#10;Opis wygenerowany automatycznie">
            <a:extLst>
              <a:ext uri="{FF2B5EF4-FFF2-40B4-BE49-F238E27FC236}">
                <a16:creationId xmlns:a16="http://schemas.microsoft.com/office/drawing/2014/main" id="{E8593ABC-34AC-430B-8783-C5780CF340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141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A895E94-85B1-4A50-B214-B1E85BFD2B28}"/>
              </a:ext>
            </a:extLst>
          </p:cNvPr>
          <p:cNvSpPr txBox="1"/>
          <p:nvPr/>
        </p:nvSpPr>
        <p:spPr>
          <a:xfrm>
            <a:off x="371094" y="2718054"/>
            <a:ext cx="3532851" cy="320725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 err="1"/>
              <a:t>Władzę</a:t>
            </a:r>
            <a:r>
              <a:rPr lang="en-US" sz="1700" dirty="0"/>
              <a:t> </a:t>
            </a:r>
            <a:r>
              <a:rPr lang="en-US" sz="1700" dirty="0" err="1"/>
              <a:t>wykonawczą</a:t>
            </a:r>
            <a:r>
              <a:rPr lang="en-US" sz="1700" dirty="0"/>
              <a:t> </a:t>
            </a:r>
            <a:r>
              <a:rPr lang="en-US" sz="1700" dirty="0" err="1"/>
              <a:t>sprawował</a:t>
            </a:r>
            <a:r>
              <a:rPr lang="en-US" sz="1700" dirty="0"/>
              <a:t> </a:t>
            </a:r>
            <a:r>
              <a:rPr lang="en-US" sz="1700" dirty="0" err="1"/>
              <a:t>król</a:t>
            </a:r>
            <a:r>
              <a:rPr lang="en-US" sz="1700" dirty="0"/>
              <a:t> </a:t>
            </a:r>
            <a:r>
              <a:rPr lang="en-US" sz="1700" dirty="0" err="1"/>
              <a:t>wraz</a:t>
            </a:r>
            <a:r>
              <a:rPr lang="en-US" sz="1700" dirty="0"/>
              <a:t> </a:t>
            </a:r>
            <a:r>
              <a:rPr lang="en-US" sz="1700" dirty="0" err="1"/>
              <a:t>ze</a:t>
            </a:r>
            <a:r>
              <a:rPr lang="en-US" sz="1700" dirty="0"/>
              <a:t> </a:t>
            </a:r>
            <a:r>
              <a:rPr lang="en-US" sz="1700" dirty="0" err="1"/>
              <a:t>Strażą</a:t>
            </a:r>
            <a:r>
              <a:rPr lang="en-US" sz="1700" dirty="0"/>
              <a:t> </a:t>
            </a:r>
            <a:r>
              <a:rPr lang="en-US" sz="1700" dirty="0" err="1"/>
              <a:t>Praw</a:t>
            </a:r>
            <a:r>
              <a:rPr lang="en-US" sz="1700" dirty="0"/>
              <a:t>. </a:t>
            </a:r>
            <a:r>
              <a:rPr lang="en-US" sz="1700" dirty="0" err="1"/>
              <a:t>Straż</a:t>
            </a:r>
            <a:r>
              <a:rPr lang="en-US" sz="1700" dirty="0"/>
              <a:t> </a:t>
            </a:r>
            <a:r>
              <a:rPr lang="en-US" sz="1700" dirty="0" err="1"/>
              <a:t>praw</a:t>
            </a:r>
            <a:r>
              <a:rPr lang="en-US" sz="1700" dirty="0"/>
              <a:t> to </a:t>
            </a:r>
            <a:r>
              <a:rPr lang="en-US" sz="1700" dirty="0" err="1"/>
              <a:t>rada</a:t>
            </a:r>
            <a:r>
              <a:rPr lang="en-US" sz="1700" dirty="0"/>
              <a:t> </a:t>
            </a:r>
            <a:r>
              <a:rPr lang="en-US" sz="1700" dirty="0" err="1"/>
              <a:t>ministrów</a:t>
            </a:r>
            <a:r>
              <a:rPr lang="en-US" sz="1700" dirty="0"/>
              <a:t> </a:t>
            </a:r>
            <a:r>
              <a:rPr lang="en-US" sz="1700" dirty="0" err="1"/>
              <a:t>powołana</a:t>
            </a:r>
            <a:r>
              <a:rPr lang="en-US" sz="1700" dirty="0"/>
              <a:t> </a:t>
            </a:r>
            <a:r>
              <a:rPr lang="en-US" sz="1700" dirty="0" err="1"/>
              <a:t>przez</a:t>
            </a:r>
            <a:r>
              <a:rPr lang="en-US" sz="1700" dirty="0"/>
              <a:t> </a:t>
            </a:r>
            <a:r>
              <a:rPr lang="en-US" sz="1700" dirty="0" err="1"/>
              <a:t>króla</a:t>
            </a:r>
            <a:r>
              <a:rPr lang="en-US" sz="1700" dirty="0"/>
              <a:t> </a:t>
            </a:r>
            <a:r>
              <a:rPr lang="en-US" sz="1700" dirty="0" err="1"/>
              <a:t>lecz</a:t>
            </a:r>
            <a:r>
              <a:rPr lang="en-US" sz="1700" dirty="0"/>
              <a:t> pod </a:t>
            </a:r>
            <a:r>
              <a:rPr lang="en-US" sz="1700" dirty="0" err="1"/>
              <a:t>kontrolą</a:t>
            </a:r>
            <a:r>
              <a:rPr lang="en-US" sz="1700" dirty="0"/>
              <a:t> </a:t>
            </a:r>
            <a:r>
              <a:rPr lang="en-US" sz="1700" dirty="0" err="1"/>
              <a:t>sejmu</a:t>
            </a:r>
            <a:r>
              <a:rPr lang="en-US" sz="1700" dirty="0"/>
              <a:t>,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była</a:t>
            </a:r>
            <a:r>
              <a:rPr lang="en-US" sz="1700" dirty="0"/>
              <a:t> </a:t>
            </a:r>
            <a:r>
              <a:rPr lang="en-US" sz="1700" dirty="0" err="1"/>
              <a:t>odpowiedzialna</a:t>
            </a:r>
            <a:r>
              <a:rPr lang="en-US" sz="1700" dirty="0"/>
              <a:t> </a:t>
            </a:r>
            <a:r>
              <a:rPr lang="en-US" sz="1700" dirty="0" err="1"/>
              <a:t>przed</a:t>
            </a:r>
            <a:r>
              <a:rPr lang="en-US" sz="1700" dirty="0"/>
              <a:t> </a:t>
            </a:r>
            <a:r>
              <a:rPr lang="en-US" sz="1700" dirty="0" err="1"/>
              <a:t>sejmem</a:t>
            </a:r>
            <a:r>
              <a:rPr lang="en-US" sz="1700" dirty="0"/>
              <a:t>. Akt prawny </a:t>
            </a:r>
            <a:r>
              <a:rPr lang="en-US" sz="1700" dirty="0" err="1"/>
              <a:t>podjęty</a:t>
            </a:r>
            <a:r>
              <a:rPr lang="en-US" sz="1700" dirty="0"/>
              <a:t> </a:t>
            </a:r>
            <a:r>
              <a:rPr lang="en-US" sz="1700" dirty="0" err="1"/>
              <a:t>przez</a:t>
            </a:r>
            <a:r>
              <a:rPr lang="en-US" sz="1700" dirty="0"/>
              <a:t> </a:t>
            </a:r>
            <a:r>
              <a:rPr lang="en-US" sz="1700" dirty="0" err="1"/>
              <a:t>Straż</a:t>
            </a:r>
            <a:r>
              <a:rPr lang="en-US" sz="1700" dirty="0"/>
              <a:t> </a:t>
            </a:r>
            <a:r>
              <a:rPr lang="en-US" sz="1700" dirty="0" err="1"/>
              <a:t>Praw</a:t>
            </a:r>
            <a:r>
              <a:rPr lang="en-US" sz="1700" dirty="0"/>
              <a:t> </a:t>
            </a:r>
            <a:r>
              <a:rPr lang="en-US" sz="1700" dirty="0" err="1"/>
              <a:t>miał</a:t>
            </a:r>
            <a:r>
              <a:rPr lang="en-US" sz="1700" dirty="0"/>
              <a:t> </a:t>
            </a:r>
            <a:r>
              <a:rPr lang="en-US" sz="1700" dirty="0" err="1"/>
              <a:t>posiadać</a:t>
            </a:r>
            <a:r>
              <a:rPr lang="en-US" sz="1700" dirty="0"/>
              <a:t> </a:t>
            </a:r>
            <a:r>
              <a:rPr lang="en-US" sz="1700" dirty="0" err="1"/>
              <a:t>kontrasygnatę</a:t>
            </a:r>
            <a:r>
              <a:rPr lang="en-US" sz="1700" dirty="0"/>
              <a:t>(</a:t>
            </a:r>
            <a:r>
              <a:rPr lang="en-US" sz="1700" dirty="0" err="1"/>
              <a:t>podpis</a:t>
            </a:r>
            <a:r>
              <a:rPr lang="en-US" sz="1700" dirty="0"/>
              <a:t>) </a:t>
            </a:r>
            <a:r>
              <a:rPr lang="en-US" sz="1700" dirty="0" err="1"/>
              <a:t>ministra</a:t>
            </a:r>
            <a:r>
              <a:rPr lang="en-US" sz="1700" dirty="0"/>
              <a:t>. W </a:t>
            </a:r>
            <a:r>
              <a:rPr lang="en-US" sz="1700" dirty="0" err="1"/>
              <a:t>skład</a:t>
            </a:r>
            <a:r>
              <a:rPr lang="en-US" sz="1700" dirty="0"/>
              <a:t> </a:t>
            </a:r>
            <a:r>
              <a:rPr lang="en-US" sz="1700" dirty="0" err="1"/>
              <a:t>Straży</a:t>
            </a:r>
            <a:r>
              <a:rPr lang="en-US" sz="1700" dirty="0"/>
              <a:t> </a:t>
            </a:r>
            <a:r>
              <a:rPr lang="en-US" sz="1700" dirty="0" err="1"/>
              <a:t>Praw</a:t>
            </a:r>
            <a:r>
              <a:rPr lang="en-US" sz="1700" dirty="0"/>
              <a:t> </a:t>
            </a:r>
            <a:r>
              <a:rPr lang="en-US" sz="1700" dirty="0" err="1"/>
              <a:t>wchodził</a:t>
            </a:r>
            <a:r>
              <a:rPr lang="en-US" sz="1700" dirty="0"/>
              <a:t>: Król - </a:t>
            </a:r>
            <a:r>
              <a:rPr lang="en-US" sz="1700" dirty="0" err="1"/>
              <a:t>pełniący</a:t>
            </a:r>
            <a:r>
              <a:rPr lang="en-US" sz="1700" dirty="0"/>
              <a:t> </a:t>
            </a:r>
            <a:r>
              <a:rPr lang="en-US" sz="1700" dirty="0" err="1"/>
              <a:t>funkcję</a:t>
            </a:r>
            <a:r>
              <a:rPr lang="en-US" sz="1700" dirty="0"/>
              <a:t> </a:t>
            </a:r>
            <a:r>
              <a:rPr lang="en-US" sz="1700" dirty="0" err="1"/>
              <a:t>przewodniczącego</a:t>
            </a:r>
            <a:r>
              <a:rPr lang="en-US" sz="1700" dirty="0"/>
              <a:t>, </a:t>
            </a:r>
            <a:r>
              <a:rPr lang="en-US" sz="1700" dirty="0" err="1"/>
              <a:t>Prymas</a:t>
            </a:r>
            <a:r>
              <a:rPr lang="en-US" sz="1700" dirty="0"/>
              <a:t>,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pięciu</a:t>
            </a:r>
            <a:r>
              <a:rPr lang="en-US" sz="1700" dirty="0"/>
              <a:t> </a:t>
            </a:r>
            <a:r>
              <a:rPr lang="en-US" sz="1700" dirty="0" err="1"/>
              <a:t>ministrów</a:t>
            </a:r>
            <a:r>
              <a:rPr lang="en-US" sz="1700" dirty="0"/>
              <a:t>.</a:t>
            </a:r>
            <a:endParaRPr lang="en-US" sz="1700">
              <a:cs typeface="Calibri" panose="020F0502020204030204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40525158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6" descr="Obraz zawierający tekst, tkanina, ołtarz, kilka&#10;&#10;Opis wygenerowany automatycznie">
            <a:extLst>
              <a:ext uri="{FF2B5EF4-FFF2-40B4-BE49-F238E27FC236}">
                <a16:creationId xmlns:a16="http://schemas.microsoft.com/office/drawing/2014/main" id="{B4261790-9631-42A3-9C5A-F806C825CD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44" r="26512"/>
          <a:stretch/>
        </p:blipFill>
        <p:spPr>
          <a:xfrm>
            <a:off x="4117521" y="10"/>
            <a:ext cx="8074479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18CCC87-6DFA-480F-9520-BA424AC7AD00}"/>
              </a:ext>
            </a:extLst>
          </p:cNvPr>
          <p:cNvSpPr txBox="1"/>
          <p:nvPr/>
        </p:nvSpPr>
        <p:spPr>
          <a:xfrm>
            <a:off x="804672" y="2022601"/>
            <a:ext cx="3941499" cy="4154361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Najwyższym organem sądowym był Trybunał Koronny i Litewski. Utworzono sądy magistrackie dla miast oraz sądy apelacyjne wydziałowe.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1490749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az 2" descr="Obraz zawierający tekst, wewnątrz, brudne&#10;&#10;Opis wygenerowany automatycznie">
            <a:extLst>
              <a:ext uri="{FF2B5EF4-FFF2-40B4-BE49-F238E27FC236}">
                <a16:creationId xmlns:a16="http://schemas.microsoft.com/office/drawing/2014/main" id="{22688558-F7C7-4167-BF2E-661822B01F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5356" b="9091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C136298-1096-49C9-AEF4-3414A240CA89}"/>
              </a:ext>
            </a:extLst>
          </p:cNvPr>
          <p:cNvSpPr txBox="1"/>
          <p:nvPr/>
        </p:nvSpPr>
        <p:spPr>
          <a:xfrm>
            <a:off x="371094" y="2718054"/>
            <a:ext cx="3438906" cy="320725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Religia </a:t>
            </a:r>
            <a:r>
              <a:rPr lang="en-US" sz="1400" dirty="0" err="1"/>
              <a:t>katolicka</a:t>
            </a:r>
            <a:r>
              <a:rPr lang="en-US" sz="1400" dirty="0"/>
              <a:t> </a:t>
            </a:r>
            <a:r>
              <a:rPr lang="en-US" sz="1400" dirty="0" err="1"/>
              <a:t>została</a:t>
            </a:r>
            <a:r>
              <a:rPr lang="en-US" sz="1400" dirty="0"/>
              <a:t> </a:t>
            </a:r>
            <a:r>
              <a:rPr lang="en-US" sz="1400" dirty="0" err="1"/>
              <a:t>uznana</a:t>
            </a:r>
            <a:r>
              <a:rPr lang="en-US" sz="1400" dirty="0"/>
              <a:t> za </a:t>
            </a:r>
            <a:r>
              <a:rPr lang="en-US" sz="1400" dirty="0" err="1"/>
              <a:t>religię</a:t>
            </a:r>
            <a:r>
              <a:rPr lang="en-US" sz="1400" dirty="0"/>
              <a:t> </a:t>
            </a:r>
            <a:r>
              <a:rPr lang="en-US" sz="1400" dirty="0" err="1"/>
              <a:t>panująca</a:t>
            </a:r>
            <a:r>
              <a:rPr lang="en-US" sz="1400" dirty="0"/>
              <a:t> w </a:t>
            </a:r>
            <a:r>
              <a:rPr lang="en-US" sz="1400" dirty="0" err="1"/>
              <a:t>Rzeczypospolitej</a:t>
            </a:r>
            <a:r>
              <a:rPr lang="en-US" sz="1400" dirty="0"/>
              <a:t>, </a:t>
            </a:r>
            <a:r>
              <a:rPr lang="en-US" sz="1400" dirty="0" err="1"/>
              <a:t>jednocześnie</a:t>
            </a:r>
            <a:r>
              <a:rPr lang="en-US" sz="1400" dirty="0"/>
              <a:t> </a:t>
            </a:r>
            <a:r>
              <a:rPr lang="en-US" sz="1400" dirty="0" err="1"/>
              <a:t>zachowując</a:t>
            </a:r>
            <a:r>
              <a:rPr lang="en-US" sz="1400" dirty="0"/>
              <a:t> </a:t>
            </a:r>
            <a:r>
              <a:rPr lang="en-US" sz="1400" dirty="0" err="1"/>
              <a:t>tolerancje</a:t>
            </a:r>
            <a:r>
              <a:rPr lang="en-US" sz="1400" dirty="0"/>
              <a:t> </a:t>
            </a:r>
            <a:r>
              <a:rPr lang="en-US" sz="1400" dirty="0" err="1"/>
              <a:t>religijną</a:t>
            </a:r>
            <a:r>
              <a:rPr lang="en-US" sz="1400" dirty="0"/>
              <a:t> </a:t>
            </a:r>
            <a:r>
              <a:rPr lang="en-US" sz="1400" dirty="0" err="1"/>
              <a:t>oraz</a:t>
            </a:r>
            <a:r>
              <a:rPr lang="en-US" sz="1400" dirty="0"/>
              <a:t> </a:t>
            </a:r>
            <a:r>
              <a:rPr lang="en-US" sz="1400" dirty="0" err="1"/>
              <a:t>wolność</a:t>
            </a:r>
            <a:r>
              <a:rPr lang="en-US" sz="1400" dirty="0"/>
              <a:t> </a:t>
            </a:r>
            <a:r>
              <a:rPr lang="en-US" sz="1400" dirty="0" err="1"/>
              <a:t>wyznania</a:t>
            </a:r>
            <a:r>
              <a:rPr lang="en-US" sz="1400" dirty="0"/>
              <a:t>. </a:t>
            </a:r>
            <a:r>
              <a:rPr lang="en-US" sz="1400" dirty="0" err="1"/>
              <a:t>Wprowadzono</a:t>
            </a:r>
            <a:r>
              <a:rPr lang="en-US" sz="1400" dirty="0"/>
              <a:t> </a:t>
            </a:r>
            <a:r>
              <a:rPr lang="en-US" sz="1400" dirty="0" err="1"/>
              <a:t>pojęcie</a:t>
            </a:r>
            <a:r>
              <a:rPr lang="en-US" sz="1400" dirty="0"/>
              <a:t> </a:t>
            </a:r>
            <a:r>
              <a:rPr lang="en-US" sz="1400" dirty="0" err="1"/>
              <a:t>narodu</a:t>
            </a:r>
            <a:r>
              <a:rPr lang="en-US" sz="1400" dirty="0"/>
              <a:t>, </a:t>
            </a:r>
            <a:r>
              <a:rPr lang="en-US" sz="1400" dirty="0" err="1"/>
              <a:t>obywatel</a:t>
            </a:r>
            <a:r>
              <a:rPr lang="en-US" sz="1400" dirty="0"/>
              <a:t> </a:t>
            </a:r>
            <a:r>
              <a:rPr lang="en-US" sz="1400" dirty="0" err="1"/>
              <a:t>miał</a:t>
            </a:r>
            <a:r>
              <a:rPr lang="en-US" sz="1400" dirty="0"/>
              <a:t> </a:t>
            </a:r>
            <a:r>
              <a:rPr lang="en-US" sz="1400" dirty="0" err="1"/>
              <a:t>być</a:t>
            </a:r>
            <a:r>
              <a:rPr lang="en-US" sz="1400" dirty="0"/>
              <a:t> </a:t>
            </a:r>
            <a:r>
              <a:rPr lang="en-US" sz="1400" dirty="0" err="1"/>
              <a:t>obrońcą</a:t>
            </a:r>
            <a:r>
              <a:rPr lang="en-US" sz="1400" dirty="0"/>
              <a:t> </a:t>
            </a:r>
            <a:r>
              <a:rPr lang="en-US" sz="1400" dirty="0" err="1"/>
              <a:t>swobód</a:t>
            </a:r>
            <a:r>
              <a:rPr lang="en-US" sz="1400" dirty="0"/>
              <a:t> </a:t>
            </a:r>
            <a:r>
              <a:rPr lang="en-US" sz="1400" dirty="0" err="1"/>
              <a:t>narodowych</a:t>
            </a:r>
            <a:r>
              <a:rPr lang="en-US" sz="1400" dirty="0"/>
              <a:t> </a:t>
            </a:r>
            <a:r>
              <a:rPr lang="en-US" sz="1400" dirty="0" err="1"/>
              <a:t>oraz</a:t>
            </a:r>
            <a:r>
              <a:rPr lang="en-US" sz="1400" dirty="0"/>
              <a:t> </a:t>
            </a:r>
            <a:r>
              <a:rPr lang="en-US" sz="1400" dirty="0" err="1"/>
              <a:t>praw</a:t>
            </a:r>
            <a:r>
              <a:rPr lang="en-US" sz="1400" dirty="0"/>
              <a:t>. </a:t>
            </a:r>
            <a:r>
              <a:rPr lang="en-US" sz="1400" dirty="0" err="1"/>
              <a:t>Mieszczanie</a:t>
            </a:r>
            <a:r>
              <a:rPr lang="en-US" sz="1400" dirty="0"/>
              <a:t> </a:t>
            </a:r>
            <a:r>
              <a:rPr lang="en-US" sz="1400" dirty="0" err="1"/>
              <a:t>otrzymali</a:t>
            </a:r>
            <a:r>
              <a:rPr lang="en-US" sz="1400" dirty="0"/>
              <a:t> </a:t>
            </a:r>
            <a:r>
              <a:rPr lang="en-US" sz="1400" dirty="0" err="1"/>
              <a:t>gwarancje</a:t>
            </a:r>
            <a:r>
              <a:rPr lang="en-US" sz="1400" dirty="0"/>
              <a:t> </a:t>
            </a:r>
            <a:r>
              <a:rPr lang="en-US" sz="1400" dirty="0" err="1"/>
              <a:t>nietykalności</a:t>
            </a:r>
            <a:r>
              <a:rPr lang="en-US" sz="1400" dirty="0"/>
              <a:t> </a:t>
            </a:r>
            <a:r>
              <a:rPr lang="en-US" sz="1400" dirty="0" err="1"/>
              <a:t>osobistej</a:t>
            </a:r>
            <a:r>
              <a:rPr lang="en-US" sz="1400" dirty="0"/>
              <a:t>, </a:t>
            </a:r>
            <a:r>
              <a:rPr lang="en-US" sz="1400" dirty="0" err="1"/>
              <a:t>prawo</a:t>
            </a:r>
            <a:r>
              <a:rPr lang="en-US" sz="1400" dirty="0"/>
              <a:t> do </a:t>
            </a:r>
            <a:r>
              <a:rPr lang="en-US" sz="1400" dirty="0" err="1"/>
              <a:t>nabywania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dziedziczenia</a:t>
            </a:r>
            <a:r>
              <a:rPr lang="en-US" sz="1400" dirty="0"/>
              <a:t> </a:t>
            </a:r>
            <a:r>
              <a:rPr lang="en-US" sz="1400" dirty="0" err="1"/>
              <a:t>ziemi</a:t>
            </a:r>
            <a:r>
              <a:rPr lang="en-US" sz="1400" dirty="0"/>
              <a:t>, </a:t>
            </a:r>
            <a:r>
              <a:rPr lang="en-US" sz="1400" dirty="0" err="1"/>
              <a:t>dostęp</a:t>
            </a:r>
            <a:r>
              <a:rPr lang="en-US" sz="1400" dirty="0"/>
              <a:t> do </a:t>
            </a:r>
            <a:r>
              <a:rPr lang="en-US" sz="1400" dirty="0" err="1"/>
              <a:t>urzędów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stopni</a:t>
            </a:r>
            <a:r>
              <a:rPr lang="en-US" sz="1400" dirty="0"/>
              <a:t> </a:t>
            </a:r>
            <a:r>
              <a:rPr lang="en-US" sz="1400" dirty="0" err="1"/>
              <a:t>oficerskich</a:t>
            </a:r>
            <a:r>
              <a:rPr lang="en-US" sz="1400" dirty="0"/>
              <a:t>. </a:t>
            </a:r>
            <a:r>
              <a:rPr lang="en-US" sz="1400" dirty="0" err="1"/>
              <a:t>Wprowadzono</a:t>
            </a:r>
            <a:r>
              <a:rPr lang="en-US" sz="1400" dirty="0"/>
              <a:t> </a:t>
            </a:r>
            <a:r>
              <a:rPr lang="en-US" sz="1400" dirty="0" err="1"/>
              <a:t>zakaz</a:t>
            </a:r>
            <a:r>
              <a:rPr lang="en-US" sz="1400" dirty="0"/>
              <a:t> </a:t>
            </a:r>
            <a:r>
              <a:rPr lang="en-US" sz="1400" dirty="0" err="1"/>
              <a:t>posiadania</a:t>
            </a:r>
            <a:r>
              <a:rPr lang="en-US" sz="1400" dirty="0"/>
              <a:t> </a:t>
            </a:r>
            <a:r>
              <a:rPr lang="en-US" sz="1400" dirty="0" err="1"/>
              <a:t>prywatnych</a:t>
            </a:r>
            <a:r>
              <a:rPr lang="en-US" sz="1400" dirty="0"/>
              <a:t> </a:t>
            </a:r>
            <a:r>
              <a:rPr lang="en-US" sz="1400" dirty="0" err="1"/>
              <a:t>wojsk</a:t>
            </a:r>
            <a:r>
              <a:rPr lang="en-US" sz="1400" dirty="0"/>
              <a:t>. </a:t>
            </a:r>
            <a:r>
              <a:rPr lang="en-US" sz="1400" dirty="0" err="1"/>
              <a:t>Chłop</a:t>
            </a:r>
            <a:r>
              <a:rPr lang="en-US" sz="1400" dirty="0"/>
              <a:t> </a:t>
            </a:r>
            <a:r>
              <a:rPr lang="en-US" sz="1400" dirty="0" err="1"/>
              <a:t>posiadał</a:t>
            </a:r>
            <a:r>
              <a:rPr lang="en-US" sz="1400" dirty="0"/>
              <a:t> </a:t>
            </a:r>
            <a:r>
              <a:rPr lang="en-US" sz="1400" dirty="0" err="1"/>
              <a:t>tylko</a:t>
            </a:r>
            <a:r>
              <a:rPr lang="en-US" sz="1400" dirty="0"/>
              <a:t> </a:t>
            </a:r>
            <a:r>
              <a:rPr lang="en-US" sz="1400" dirty="0" err="1"/>
              <a:t>zapewnienie</a:t>
            </a:r>
            <a:r>
              <a:rPr lang="en-US" sz="1400" dirty="0"/>
              <a:t> o </a:t>
            </a:r>
            <a:r>
              <a:rPr lang="en-US" sz="1400" dirty="0" err="1"/>
              <a:t>ochronie</a:t>
            </a:r>
            <a:r>
              <a:rPr lang="en-US" sz="1400" dirty="0"/>
              <a:t> </a:t>
            </a:r>
            <a:r>
              <a:rPr lang="en-US" sz="1400" dirty="0" err="1"/>
              <a:t>prawnej</a:t>
            </a:r>
            <a:r>
              <a:rPr lang="en-US" sz="1400" dirty="0"/>
              <a:t>, </a:t>
            </a:r>
            <a:r>
              <a:rPr lang="en-US" sz="1400" dirty="0" err="1"/>
              <a:t>utrzymano</a:t>
            </a:r>
            <a:r>
              <a:rPr lang="en-US" sz="1400" dirty="0"/>
              <a:t> </a:t>
            </a:r>
            <a:r>
              <a:rPr lang="en-US" sz="1400" dirty="0" err="1"/>
              <a:t>jednak</a:t>
            </a:r>
            <a:r>
              <a:rPr lang="en-US" sz="1400" dirty="0"/>
              <a:t> </a:t>
            </a:r>
            <a:r>
              <a:rPr lang="en-US" sz="1400" dirty="0" err="1"/>
              <a:t>pełną</a:t>
            </a:r>
            <a:r>
              <a:rPr lang="en-US" sz="1400" dirty="0"/>
              <a:t> </a:t>
            </a:r>
            <a:r>
              <a:rPr lang="en-US" sz="1400" dirty="0" err="1"/>
              <a:t>zwierzchność</a:t>
            </a:r>
            <a:r>
              <a:rPr lang="en-US" sz="1400" dirty="0"/>
              <a:t> </a:t>
            </a:r>
            <a:r>
              <a:rPr lang="en-US" sz="1400" dirty="0" err="1"/>
              <a:t>szlachty</a:t>
            </a:r>
            <a:r>
              <a:rPr lang="en-US" sz="1400" dirty="0"/>
              <a:t> </a:t>
            </a:r>
            <a:r>
              <a:rPr lang="en-US" sz="1400" dirty="0" err="1"/>
              <a:t>nad</a:t>
            </a:r>
            <a:r>
              <a:rPr lang="en-US" sz="1400" dirty="0"/>
              <a:t> </a:t>
            </a:r>
            <a:r>
              <a:rPr lang="en-US" sz="1400" dirty="0" err="1"/>
              <a:t>nim</a:t>
            </a:r>
            <a:r>
              <a:rPr lang="en-US" sz="1400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53827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1CB1841A-0072-4F83-9903-FC4FD26CC6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770" r="-1" b="25821"/>
          <a:stretch/>
        </p:blipFill>
        <p:spPr>
          <a:xfrm>
            <a:off x="3882570" y="10"/>
            <a:ext cx="8309429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3" name="Prostokąt: zaokrąglone rogi 2">
            <a:extLst>
              <a:ext uri="{FF2B5EF4-FFF2-40B4-BE49-F238E27FC236}">
                <a16:creationId xmlns:a16="http://schemas.microsoft.com/office/drawing/2014/main" id="{9B41F7D9-44CE-469F-95CE-61ADEC2B87BA}"/>
              </a:ext>
            </a:extLst>
          </p:cNvPr>
          <p:cNvSpPr/>
          <p:nvPr/>
        </p:nvSpPr>
        <p:spPr>
          <a:xfrm>
            <a:off x="244619" y="57177"/>
            <a:ext cx="3400068" cy="5472275"/>
          </a:xfrm>
          <a:prstGeom prst="round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pl-PL" sz="2400" dirty="0">
                <a:cs typeface="Calibri"/>
              </a:rPr>
              <a:t>Konstytucja przetrwała niecałe 14 miesięcy. Przestała być obowiązującym aktem prawnym. Sejm Grodzieński uznał Sejm Czteroletni za niebyły i uchylił wszystkie ustanowione na nim akty prawne.</a:t>
            </a:r>
          </a:p>
        </p:txBody>
      </p:sp>
    </p:spTree>
    <p:extLst>
      <p:ext uri="{BB962C8B-B14F-4D97-AF65-F5344CB8AC3E}">
        <p14:creationId xmlns:p14="http://schemas.microsoft.com/office/powerpoint/2010/main" val="3250072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B761509-3B9A-49A6-A84B-C3D868116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Freeform: Shape 8">
            <a:extLst>
              <a:ext uri="{FF2B5EF4-FFF2-40B4-BE49-F238E27FC236}">
                <a16:creationId xmlns:a16="http://schemas.microsoft.com/office/drawing/2014/main" id="{91DE43FD-EB47-414A-B0AB-169B0FFFA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CAB1312A-7574-44D2-AD0F-280477A8E3D0}"/>
              </a:ext>
            </a:extLst>
          </p:cNvPr>
          <p:cNvSpPr/>
          <p:nvPr/>
        </p:nvSpPr>
        <p:spPr>
          <a:xfrm>
            <a:off x="7044715" y="-6394"/>
            <a:ext cx="5093917" cy="814192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8495BCC-CE77-4CC2-952E-846F41119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B42538B-E30F-4967-A6C1-8EBA775F4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9A6BD9AC-4DE7-4B20-8547-4E3B375C2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60661" y="107518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</p:grpSp>
      <p:pic>
        <p:nvPicPr>
          <p:cNvPr id="4" name="Obraz 4" descr="Obraz zawierający mapa&#10;&#10;Opis wygenerowany automatycznie">
            <a:extLst>
              <a:ext uri="{FF2B5EF4-FFF2-40B4-BE49-F238E27FC236}">
                <a16:creationId xmlns:a16="http://schemas.microsoft.com/office/drawing/2014/main" id="{0E2CAF89-D99A-4116-B25D-AF60284B5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387" y="657663"/>
            <a:ext cx="6083473" cy="5542674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F7D0E22B-9576-4722-9799-59465FF77A32}"/>
              </a:ext>
            </a:extLst>
          </p:cNvPr>
          <p:cNvSpPr txBox="1"/>
          <p:nvPr/>
        </p:nvSpPr>
        <p:spPr>
          <a:xfrm>
            <a:off x="7135661" y="121085"/>
            <a:ext cx="506051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3200" dirty="0">
                <a:solidFill>
                  <a:srgbClr val="FFFFFF"/>
                </a:solidFill>
              </a:rPr>
              <a:t>Wojna w obronie konstytucji</a:t>
            </a:r>
            <a:endParaRPr lang="pl-PL" sz="3200">
              <a:cs typeface="Calibri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27059A2-A78F-4520-B53C-1A632294C0AC}"/>
              </a:ext>
            </a:extLst>
          </p:cNvPr>
          <p:cNvSpPr txBox="1"/>
          <p:nvPr/>
        </p:nvSpPr>
        <p:spPr>
          <a:xfrm>
            <a:off x="9233771" y="2365332"/>
            <a:ext cx="2722321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2400" dirty="0">
                <a:solidFill>
                  <a:srgbClr val="FFFFFF"/>
                </a:solidFill>
              </a:rPr>
              <a:t>W maju 1792 roku rozpoczęła się wojna z Rosją w obronie konstytucji. Po trzech miesiącach zakończyła się klęską Rzeczypospolitej</a:t>
            </a:r>
            <a:endParaRPr lang="pl-PL" sz="2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742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Panoramiczny</PresentationFormat>
  <Paragraphs>0</Paragraphs>
  <Slides>15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6" baseType="lpstr">
      <vt:lpstr>Motyw pakietu Office</vt:lpstr>
      <vt:lpstr>Konstytucja 3 Maja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/>
  <cp:lastModifiedBy/>
  <cp:revision>453</cp:revision>
  <dcterms:created xsi:type="dcterms:W3CDTF">2021-04-25T16:43:56Z</dcterms:created>
  <dcterms:modified xsi:type="dcterms:W3CDTF">2021-04-29T18:50:43Z</dcterms:modified>
</cp:coreProperties>
</file>